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0.xml" ContentType="application/vnd.openxmlformats-officedocument.presentationml.tags+xml"/>
  <Override PartName="/ppt/notesSlides/notesSlide30.xml" ContentType="application/vnd.openxmlformats-officedocument.presentationml.notesSlide+xml"/>
  <Override PartName="/ppt/tags/tag21.xml" ContentType="application/vnd.openxmlformats-officedocument.presentationml.tags+xml"/>
  <Override PartName="/ppt/notesSlides/notesSlide31.xml" ContentType="application/vnd.openxmlformats-officedocument.presentationml.notesSlide+xml"/>
  <Override PartName="/ppt/tags/tag22.xml" ContentType="application/vnd.openxmlformats-officedocument.presentationml.tags+xml"/>
  <Override PartName="/ppt/notesSlides/notesSlide32.xml" ContentType="application/vnd.openxmlformats-officedocument.presentationml.notesSlide+xml"/>
  <Override PartName="/ppt/tags/tag23.xml" ContentType="application/vnd.openxmlformats-officedocument.presentationml.tags+xml"/>
  <Override PartName="/ppt/notesSlides/notesSlide33.xml" ContentType="application/vnd.openxmlformats-officedocument.presentationml.notesSlide+xml"/>
  <Override PartName="/ppt/tags/tag24.xml" ContentType="application/vnd.openxmlformats-officedocument.presentationml.tags+xml"/>
  <Override PartName="/ppt/notesSlides/notesSlide34.xml" ContentType="application/vnd.openxmlformats-officedocument.presentationml.notesSlide+xml"/>
  <Override PartName="/ppt/tags/tag25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6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  <p:sldMasterId id="2147483665" r:id="rId2"/>
    <p:sldMasterId id="2147483685" r:id="rId3"/>
    <p:sldMasterId id="2147483693" r:id="rId4"/>
  </p:sldMasterIdLst>
  <p:notesMasterIdLst>
    <p:notesMasterId r:id="rId55"/>
  </p:notesMasterIdLst>
  <p:handoutMasterIdLst>
    <p:handoutMasterId r:id="rId56"/>
  </p:handoutMasterIdLst>
  <p:sldIdLst>
    <p:sldId id="261" r:id="rId5"/>
    <p:sldId id="359" r:id="rId6"/>
    <p:sldId id="362" r:id="rId7"/>
    <p:sldId id="363" r:id="rId8"/>
    <p:sldId id="379" r:id="rId9"/>
    <p:sldId id="381" r:id="rId10"/>
    <p:sldId id="380" r:id="rId11"/>
    <p:sldId id="371" r:id="rId12"/>
    <p:sldId id="378" r:id="rId13"/>
    <p:sldId id="382" r:id="rId14"/>
    <p:sldId id="263" r:id="rId15"/>
    <p:sldId id="353" r:id="rId16"/>
    <p:sldId id="383" r:id="rId17"/>
    <p:sldId id="271" r:id="rId18"/>
    <p:sldId id="320" r:id="rId19"/>
    <p:sldId id="354" r:id="rId20"/>
    <p:sldId id="279" r:id="rId21"/>
    <p:sldId id="322" r:id="rId22"/>
    <p:sldId id="355" r:id="rId23"/>
    <p:sldId id="325" r:id="rId24"/>
    <p:sldId id="326" r:id="rId25"/>
    <p:sldId id="327" r:id="rId26"/>
    <p:sldId id="329" r:id="rId27"/>
    <p:sldId id="330" r:id="rId28"/>
    <p:sldId id="358" r:id="rId29"/>
    <p:sldId id="335" r:id="rId30"/>
    <p:sldId id="336" r:id="rId31"/>
    <p:sldId id="337" r:id="rId32"/>
    <p:sldId id="338" r:id="rId33"/>
    <p:sldId id="351" r:id="rId34"/>
    <p:sldId id="384" r:id="rId35"/>
    <p:sldId id="357" r:id="rId36"/>
    <p:sldId id="343" r:id="rId37"/>
    <p:sldId id="344" r:id="rId38"/>
    <p:sldId id="356" r:id="rId39"/>
    <p:sldId id="266" r:id="rId40"/>
    <p:sldId id="375" r:id="rId41"/>
    <p:sldId id="376" r:id="rId42"/>
    <p:sldId id="377" r:id="rId43"/>
    <p:sldId id="290" r:id="rId44"/>
    <p:sldId id="364" r:id="rId45"/>
    <p:sldId id="318" r:id="rId46"/>
    <p:sldId id="366" r:id="rId47"/>
    <p:sldId id="368" r:id="rId48"/>
    <p:sldId id="369" r:id="rId49"/>
    <p:sldId id="370" r:id="rId50"/>
    <p:sldId id="372" r:id="rId51"/>
    <p:sldId id="316" r:id="rId52"/>
    <p:sldId id="365" r:id="rId53"/>
    <p:sldId id="339" r:id="rId54"/>
  </p:sldIdLst>
  <p:sldSz cx="13817600" cy="7772400"/>
  <p:notesSz cx="6858000" cy="91440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3323"/>
    <a:srgbClr val="12284B"/>
    <a:srgbClr val="E94826"/>
    <a:srgbClr val="E94A26"/>
    <a:srgbClr val="13294B"/>
    <a:srgbClr val="172948"/>
    <a:srgbClr val="EEECE1"/>
    <a:srgbClr val="A4B242"/>
    <a:srgbClr val="984807"/>
    <a:srgbClr val="3E5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86" autoAdjust="0"/>
    <p:restoredTop sz="87082" autoAdjust="0"/>
  </p:normalViewPr>
  <p:slideViewPr>
    <p:cSldViewPr snapToGrid="0" snapToObjects="1">
      <p:cViewPr varScale="1">
        <p:scale>
          <a:sx n="87" d="100"/>
          <a:sy n="87" d="100"/>
        </p:scale>
        <p:origin x="600" y="184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4280" y="-3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8450729"/>
            <a:ext cx="6858000" cy="705971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t>7/25/19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76999" y="8889999"/>
            <a:ext cx="379413" cy="252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7/25/19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8450729"/>
            <a:ext cx="6858000" cy="705971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476999" y="8889999"/>
            <a:ext cx="379413" cy="252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683149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Stress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two-time</a:t>
            </a:r>
            <a:r>
              <a:rPr lang="zh-CN" altLang="en-US" baseline="0" dirty="0"/>
              <a:t> </a:t>
            </a:r>
            <a:r>
              <a:rPr lang="en-US" altLang="zh-CN" baseline="0" dirty="0"/>
              <a:t>scale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empirical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success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current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83083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173111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examples,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second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they</a:t>
            </a:r>
            <a:r>
              <a:rPr lang="zh-CN" altLang="en-US" baseline="0" dirty="0"/>
              <a:t> </a:t>
            </a:r>
            <a:r>
              <a:rPr lang="en-US" altLang="zh-CN" baseline="0" dirty="0"/>
              <a:t>also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multiple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workers,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they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face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relevant</a:t>
            </a:r>
            <a:r>
              <a:rPr lang="zh-CN" altLang="en-US" baseline="0" dirty="0"/>
              <a:t> </a:t>
            </a:r>
            <a:r>
              <a:rPr lang="en-US" altLang="zh-CN" baseline="0" dirty="0"/>
              <a:t>MDPs,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independent of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127250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154291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995969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22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754982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707584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119889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509213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12152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besides SG, some other settings may also be claimed to be MARL, e.g., repeated games, extensive games.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956158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101252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950727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81973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572265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661778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874331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171299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703611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143098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70006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Non stationarity due to the interaction between both the environment and the agents</a:t>
            </a:r>
          </a:p>
          <a:p>
            <a:pPr marL="342900" indent="-342900">
              <a:buAutoNum type="arabicPeriod"/>
            </a:pPr>
            <a:r>
              <a:rPr lang="en-US" dirty="0"/>
              <a:t>Learning goal: equilibrium? What kind of equilibrium, why </a:t>
            </a:r>
            <a:r>
              <a:rPr lang="en-US" b="1" dirty="0"/>
              <a:t>Nash</a:t>
            </a:r>
            <a:r>
              <a:rPr lang="en-US" dirty="0"/>
              <a:t>? What about regret minimization? Why </a:t>
            </a:r>
            <a:r>
              <a:rPr lang="en-US" b="1" dirty="0"/>
              <a:t>convergence</a:t>
            </a:r>
            <a:r>
              <a:rPr lang="en-US" dirty="0"/>
              <a:t>? Is non-convergent behavior always bad? Should we focus on the </a:t>
            </a:r>
            <a:r>
              <a:rPr lang="en-US" b="1" dirty="0"/>
              <a:t>convergence</a:t>
            </a:r>
            <a:r>
              <a:rPr lang="en-US" dirty="0"/>
              <a:t> or the </a:t>
            </a:r>
            <a:r>
              <a:rPr lang="en-US" b="1" dirty="0"/>
              <a:t>payoff</a:t>
            </a:r>
            <a:r>
              <a:rPr lang="en-US" dirty="0"/>
              <a:t> the agents obtain? Is the learning procedure </a:t>
            </a:r>
            <a:r>
              <a:rPr lang="en-US" b="1" dirty="0"/>
              <a:t>rational</a:t>
            </a:r>
            <a:r>
              <a:rPr lang="en-US" dirty="0"/>
              <a:t> for each agent? How to </a:t>
            </a:r>
            <a:r>
              <a:rPr lang="en-US" b="1" dirty="0"/>
              <a:t>learn</a:t>
            </a:r>
            <a:r>
              <a:rPr lang="en-US" dirty="0"/>
              <a:t>?</a:t>
            </a:r>
          </a:p>
          <a:p>
            <a:pPr marL="342900" indent="-342900">
              <a:buAutoNum type="arabicPeriod"/>
            </a:pPr>
            <a:r>
              <a:rPr lang="en-US" dirty="0"/>
              <a:t>Sum up: what’s the </a:t>
            </a:r>
            <a:r>
              <a:rPr lang="en-US" b="1" dirty="0"/>
              <a:t>problem</a:t>
            </a:r>
            <a:r>
              <a:rPr lang="en-US" dirty="0"/>
              <a:t> and the associated </a:t>
            </a:r>
            <a:r>
              <a:rPr lang="en-US" b="1" dirty="0"/>
              <a:t>evaluation criteria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790566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Robotics: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/territory exploration;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robocup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benefit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decentralized:</a:t>
            </a:r>
            <a:r>
              <a:rPr lang="zh-CN" altLang="en-US" baseline="0" dirty="0"/>
              <a:t> </a:t>
            </a:r>
            <a:r>
              <a:rPr lang="en-US" altLang="zh-CN" baseline="0" dirty="0"/>
              <a:t>1.</a:t>
            </a:r>
            <a:r>
              <a:rPr lang="zh-CN" altLang="en-US" baseline="0" dirty="0"/>
              <a:t> </a:t>
            </a:r>
            <a:r>
              <a:rPr lang="en-US" altLang="zh-CN" baseline="0" dirty="0"/>
              <a:t>may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exist</a:t>
            </a:r>
            <a:r>
              <a:rPr lang="zh-CN" altLang="en-US" baseline="0" dirty="0"/>
              <a:t> </a:t>
            </a:r>
            <a:r>
              <a:rPr lang="en-US" altLang="zh-CN" baseline="0" dirty="0"/>
              <a:t>central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controller;</a:t>
            </a:r>
            <a:r>
              <a:rPr lang="zh-CN" altLang="en-US" baseline="0" dirty="0"/>
              <a:t> </a:t>
            </a:r>
            <a:r>
              <a:rPr lang="en-US" altLang="zh-CN" baseline="0" dirty="0"/>
              <a:t>2.resillient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malicious</a:t>
            </a:r>
            <a:r>
              <a:rPr lang="zh-CN" altLang="en-US" baseline="0" dirty="0"/>
              <a:t> </a:t>
            </a:r>
            <a:r>
              <a:rPr lang="en-US" altLang="zh-CN" baseline="0" dirty="0"/>
              <a:t>attacks;</a:t>
            </a:r>
            <a:r>
              <a:rPr lang="zh-CN" altLang="en-US" baseline="0" dirty="0"/>
              <a:t> </a:t>
            </a:r>
            <a:r>
              <a:rPr lang="en-US" altLang="zh-CN" baseline="0" dirty="0"/>
              <a:t>3.</a:t>
            </a:r>
            <a:r>
              <a:rPr lang="zh-CN" altLang="en-US" baseline="0" dirty="0"/>
              <a:t> </a:t>
            </a:r>
            <a:r>
              <a:rPr lang="en-US" altLang="zh-CN" baseline="0" dirty="0"/>
              <a:t>increase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scalability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new</a:t>
            </a:r>
            <a:r>
              <a:rPr lang="zh-CN" altLang="en-US" baseline="0" dirty="0"/>
              <a:t> </a:t>
            </a:r>
            <a:r>
              <a:rPr lang="en-US" altLang="zh-CN" baseline="0" dirty="0"/>
              <a:t>agents;</a:t>
            </a:r>
            <a:r>
              <a:rPr lang="zh-CN" altLang="en-US" baseline="0" dirty="0"/>
              <a:t> </a:t>
            </a:r>
            <a:r>
              <a:rPr lang="en-US" altLang="zh-CN" baseline="0" dirty="0"/>
              <a:t>4.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preserve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privacy.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42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79705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986148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184549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79941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423083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830095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397311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697812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50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112115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39713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18880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Non stationarity due to the interaction between both the environment and the agents</a:t>
            </a:r>
          </a:p>
          <a:p>
            <a:pPr marL="342900" indent="-342900">
              <a:buAutoNum type="arabicPeriod"/>
            </a:pPr>
            <a:r>
              <a:rPr lang="en-US" dirty="0"/>
              <a:t>Learning goal: equilibrium? What kind of equilibrium, why </a:t>
            </a:r>
            <a:r>
              <a:rPr lang="en-US" b="1" dirty="0"/>
              <a:t>Nash</a:t>
            </a:r>
            <a:r>
              <a:rPr lang="en-US" dirty="0"/>
              <a:t>? What about regret minimization? Why </a:t>
            </a:r>
            <a:r>
              <a:rPr lang="en-US" b="1" dirty="0"/>
              <a:t>convergence</a:t>
            </a:r>
            <a:r>
              <a:rPr lang="en-US" dirty="0"/>
              <a:t>? Is non-convergent behavior always bad? Should we focus on the </a:t>
            </a:r>
            <a:r>
              <a:rPr lang="en-US" b="1" dirty="0"/>
              <a:t>convergence</a:t>
            </a:r>
            <a:r>
              <a:rPr lang="en-US" dirty="0"/>
              <a:t> or the </a:t>
            </a:r>
            <a:r>
              <a:rPr lang="en-US" b="1" dirty="0"/>
              <a:t>payoff</a:t>
            </a:r>
            <a:r>
              <a:rPr lang="en-US" dirty="0"/>
              <a:t> the agents obtain? Is the learning procedure </a:t>
            </a:r>
            <a:r>
              <a:rPr lang="en-US" b="1" dirty="0"/>
              <a:t>rational</a:t>
            </a:r>
            <a:r>
              <a:rPr lang="en-US" dirty="0"/>
              <a:t> for each agent? How to </a:t>
            </a:r>
            <a:r>
              <a:rPr lang="en-US" b="1" dirty="0"/>
              <a:t>learn</a:t>
            </a:r>
            <a:r>
              <a:rPr lang="en-US" dirty="0"/>
              <a:t>?</a:t>
            </a:r>
          </a:p>
          <a:p>
            <a:pPr marL="342900" indent="-342900">
              <a:buAutoNum type="arabicPeriod"/>
            </a:pPr>
            <a:r>
              <a:rPr lang="en-US" dirty="0"/>
              <a:t>Sum up: what’s the </a:t>
            </a:r>
            <a:r>
              <a:rPr lang="en-US" b="1" dirty="0"/>
              <a:t>problem</a:t>
            </a:r>
            <a:r>
              <a:rPr lang="en-US" dirty="0"/>
              <a:t> and the associated </a:t>
            </a:r>
            <a:r>
              <a:rPr lang="en-US" b="1" dirty="0"/>
              <a:t>evaluation criteria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26922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02434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006942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Robotics: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navigation</a:t>
            </a:r>
            <a:r>
              <a:rPr lang="zh-CN" altLang="en-US" dirty="0"/>
              <a:t> </a:t>
            </a:r>
            <a:r>
              <a:rPr lang="en-US" altLang="zh-CN" dirty="0"/>
              <a:t>/territory exploration;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robocup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benefit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decentralized:</a:t>
            </a:r>
            <a:r>
              <a:rPr lang="zh-CN" altLang="en-US" baseline="0" dirty="0"/>
              <a:t> </a:t>
            </a:r>
            <a:r>
              <a:rPr lang="en-US" altLang="zh-CN" baseline="0" dirty="0"/>
              <a:t>1.</a:t>
            </a:r>
            <a:r>
              <a:rPr lang="zh-CN" altLang="en-US" baseline="0" dirty="0"/>
              <a:t> </a:t>
            </a:r>
            <a:r>
              <a:rPr lang="en-US" altLang="zh-CN" baseline="0" dirty="0"/>
              <a:t>may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exist</a:t>
            </a:r>
            <a:r>
              <a:rPr lang="zh-CN" altLang="en-US" baseline="0" dirty="0"/>
              <a:t> </a:t>
            </a:r>
            <a:r>
              <a:rPr lang="en-US" altLang="zh-CN" baseline="0" dirty="0"/>
              <a:t>central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controller;</a:t>
            </a:r>
            <a:r>
              <a:rPr lang="zh-CN" altLang="en-US" baseline="0" dirty="0"/>
              <a:t> </a:t>
            </a:r>
            <a:r>
              <a:rPr lang="en-US" altLang="zh-CN" baseline="0" dirty="0"/>
              <a:t>2.resillient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malicious</a:t>
            </a:r>
            <a:r>
              <a:rPr lang="zh-CN" altLang="en-US" baseline="0" dirty="0"/>
              <a:t> </a:t>
            </a:r>
            <a:r>
              <a:rPr lang="en-US" altLang="zh-CN" baseline="0" dirty="0"/>
              <a:t>attacks;</a:t>
            </a:r>
            <a:r>
              <a:rPr lang="zh-CN" altLang="en-US" baseline="0" dirty="0"/>
              <a:t> </a:t>
            </a:r>
            <a:r>
              <a:rPr lang="en-US" altLang="zh-CN" baseline="0" dirty="0"/>
              <a:t>3.</a:t>
            </a:r>
            <a:r>
              <a:rPr lang="zh-CN" altLang="en-US" baseline="0" dirty="0"/>
              <a:t> </a:t>
            </a:r>
            <a:r>
              <a:rPr lang="en-US" altLang="zh-CN" baseline="0" dirty="0"/>
              <a:t>increase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scalability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new</a:t>
            </a:r>
            <a:r>
              <a:rPr lang="zh-CN" altLang="en-US" baseline="0" dirty="0"/>
              <a:t> </a:t>
            </a:r>
            <a:r>
              <a:rPr lang="en-US" altLang="zh-CN" baseline="0" dirty="0"/>
              <a:t>agents;</a:t>
            </a:r>
            <a:r>
              <a:rPr lang="zh-CN" altLang="en-US" baseline="0" dirty="0"/>
              <a:t> </a:t>
            </a:r>
            <a:r>
              <a:rPr lang="en-US" altLang="zh-CN" baseline="0" dirty="0"/>
              <a:t>4.</a:t>
            </a:r>
            <a:r>
              <a:rPr lang="zh-CN" altLang="en-US" baseline="0" dirty="0"/>
              <a:t> </a:t>
            </a:r>
            <a:r>
              <a:rPr lang="en-US" altLang="zh-CN" baseline="0" dirty="0"/>
              <a:t>preserve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privacy.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23596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31" y="619125"/>
            <a:ext cx="12736407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ECE ILLINOIS 16:9 TEMPLATE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31" y="1570071"/>
            <a:ext cx="12736407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51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Todd Sweet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31" y="1860825"/>
            <a:ext cx="12736407" cy="3017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36" b="0" i="0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10625" y="1633220"/>
            <a:ext cx="12701027" cy="5082540"/>
          </a:xfrm>
          <a:prstGeom prst="rect">
            <a:avLst/>
          </a:prstGeom>
        </p:spPr>
        <p:txBody>
          <a:bodyPr vert="horz"/>
          <a:lstStyle>
            <a:lvl1pPr marL="393566" indent="-393566">
              <a:buFont typeface="Wingdings" panose="05000000000000000000" pitchFamily="2" charset="2"/>
              <a:buChar char="§"/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83761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9124501" y="1608096"/>
            <a:ext cx="4069627" cy="506702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</a:t>
            </a:r>
          </a:p>
          <a:p>
            <a:pPr lvl="0"/>
            <a:r>
              <a:rPr lang="en-US" dirty="0"/>
              <a:t>to insert media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7" y="1628416"/>
            <a:ext cx="8182392" cy="50467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047918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8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64632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019963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10627" y="1608096"/>
            <a:ext cx="12583500" cy="509750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 to insert media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824988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834640"/>
            <a:ext cx="13817600" cy="2038696"/>
          </a:xfrm>
          <a:prstGeom prst="rect">
            <a:avLst/>
          </a:prstGeom>
          <a:solidFill>
            <a:srgbClr val="E84A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0">
              <a:solidFill>
                <a:srgbClr val="E84A27"/>
              </a:solidFill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3833136"/>
            <a:ext cx="12631240" cy="718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1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of section</a:t>
            </a:r>
          </a:p>
        </p:txBody>
      </p:sp>
      <p:pic>
        <p:nvPicPr>
          <p:cNvPr id="6" name="Picture 5" descr="master_bluesidebar.eps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834640"/>
            <a:ext cx="139572" cy="203911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2977966"/>
            <a:ext cx="12631240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740240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31" y="619125"/>
            <a:ext cx="12736407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ECE ILLINOIS 16:9 TEMPLATE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31" y="1570071"/>
            <a:ext cx="12736407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51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Todd Sweet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31" y="1860825"/>
            <a:ext cx="12736407" cy="3017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36" b="0" i="0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247370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1628416"/>
            <a:ext cx="12631240" cy="50771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5" name="Picture 4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37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10625" y="1633220"/>
            <a:ext cx="12701027" cy="5082540"/>
          </a:xfrm>
          <a:prstGeom prst="rect">
            <a:avLst/>
          </a:prstGeom>
        </p:spPr>
        <p:txBody>
          <a:bodyPr vert="horz"/>
          <a:lstStyle>
            <a:lvl1pPr marL="393566" indent="-393566">
              <a:buFont typeface="Wingdings" panose="05000000000000000000" pitchFamily="2" charset="2"/>
              <a:buChar char="§"/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240768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9124501" y="1608096"/>
            <a:ext cx="4069627" cy="506702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</a:t>
            </a:r>
          </a:p>
          <a:p>
            <a:pPr lvl="0"/>
            <a:r>
              <a:rPr lang="en-US" dirty="0"/>
              <a:t>to insert media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7" y="1628416"/>
            <a:ext cx="8182392" cy="50467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4035743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8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64632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62460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1628416"/>
            <a:ext cx="12631240" cy="50771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5" name="Picture 4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10627" y="1608096"/>
            <a:ext cx="12583500" cy="509750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 to insert media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466777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834640"/>
            <a:ext cx="13817600" cy="2038696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2977966"/>
            <a:ext cx="12631240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3833136"/>
            <a:ext cx="12631240" cy="718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1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of section</a:t>
            </a:r>
          </a:p>
        </p:txBody>
      </p:sp>
      <p:pic>
        <p:nvPicPr>
          <p:cNvPr id="6" name="Picture 5" descr="master_bluesidebar.eps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834640"/>
            <a:ext cx="139572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05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146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31" y="619125"/>
            <a:ext cx="12736407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ECE ILLINOIS 16:9 TEMPLATE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0631" y="1570071"/>
            <a:ext cx="12736407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51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Todd Sweet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31" y="1860825"/>
            <a:ext cx="12736407" cy="3017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36" b="0" i="0" baseline="0">
                <a:solidFill>
                  <a:srgbClr val="E84A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404478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10625" y="1633220"/>
            <a:ext cx="12701027" cy="5082540"/>
          </a:xfrm>
          <a:prstGeom prst="rect">
            <a:avLst/>
          </a:prstGeom>
        </p:spPr>
        <p:txBody>
          <a:bodyPr vert="horz"/>
          <a:lstStyle>
            <a:lvl1pPr marL="393566" indent="-393566">
              <a:buFont typeface="Wingdings" panose="05000000000000000000" pitchFamily="2" charset="2"/>
              <a:buChar char="§"/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9124501" y="1608096"/>
            <a:ext cx="4069627" cy="506702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</a:t>
            </a:r>
          </a:p>
          <a:p>
            <a:pPr lvl="0"/>
            <a:r>
              <a:rPr lang="en-US" dirty="0"/>
              <a:t>to insert media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7" y="1628416"/>
            <a:ext cx="8182392" cy="50467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628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64632" y="1628416"/>
            <a:ext cx="6144645" cy="50873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8512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10627" y="1608096"/>
            <a:ext cx="12583500" cy="509750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49" i="1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below to insert media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13583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834640"/>
            <a:ext cx="13817600" cy="2038696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0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2977966"/>
            <a:ext cx="12631240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chemeClr val="bg1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3833136"/>
            <a:ext cx="12631240" cy="718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1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of section</a:t>
            </a:r>
          </a:p>
        </p:txBody>
      </p:sp>
      <p:pic>
        <p:nvPicPr>
          <p:cNvPr id="6" name="Picture 5" descr="master_bluesidebar.eps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834640"/>
            <a:ext cx="139572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26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0625" y="1628416"/>
            <a:ext cx="12631240" cy="50771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08" b="0" i="0" baseline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pic>
        <p:nvPicPr>
          <p:cNvPr id="5" name="Picture 4" descr="master_bluesideba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0625" y="635281"/>
            <a:ext cx="12631240" cy="72680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946" b="1" i="0" baseline="0">
                <a:solidFill>
                  <a:srgbClr val="E84A27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308680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7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7.jp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2939" y="2695073"/>
            <a:ext cx="13807440" cy="2352030"/>
            <a:chOff x="-1069" y="2880073"/>
            <a:chExt cx="10056262" cy="1676400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6"/>
            <a:stretch/>
          </p:blipFill>
          <p:spPr>
            <a:xfrm>
              <a:off x="-1069" y="2881477"/>
              <a:ext cx="2514600" cy="1673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3531" y="2880073"/>
              <a:ext cx="2514600" cy="1676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7062" y="2880073"/>
              <a:ext cx="2514600" cy="1676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593" y="2881978"/>
              <a:ext cx="2514600" cy="167449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111281"/>
            <a:ext cx="13807436" cy="2673879"/>
          </a:xfrm>
          <a:prstGeom prst="rect">
            <a:avLst/>
          </a:prstGeom>
        </p:spPr>
      </p:pic>
      <p:pic>
        <p:nvPicPr>
          <p:cNvPr id="24" name="Picture 23" descr="master_bluesidebar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26096"/>
            <a:ext cx="139572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524751" rtl="0" eaLnBrk="1" latinLnBrk="0" hangingPunct="1">
        <a:spcBef>
          <a:spcPct val="0"/>
        </a:spcBef>
        <a:buNone/>
        <a:defRPr sz="5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566" indent="-393566" algn="l" defTabSz="524751" rtl="0" eaLnBrk="1" latinLnBrk="0" hangingPunct="1">
        <a:spcBef>
          <a:spcPct val="20000"/>
        </a:spcBef>
        <a:buFont typeface="Arial"/>
        <a:buChar char="•"/>
        <a:defRPr sz="3708" kern="1200">
          <a:solidFill>
            <a:schemeClr val="tx1"/>
          </a:solidFill>
          <a:latin typeface="+mn-lt"/>
          <a:ea typeface="+mn-ea"/>
          <a:cs typeface="+mn-cs"/>
        </a:defRPr>
      </a:lvl1pPr>
      <a:lvl2pPr marL="852722" indent="-327971" algn="l" defTabSz="524751" rtl="0" eaLnBrk="1" latinLnBrk="0" hangingPunct="1">
        <a:spcBef>
          <a:spcPct val="20000"/>
        </a:spcBef>
        <a:buFont typeface="Arial"/>
        <a:buChar char="–"/>
        <a:defRPr sz="3193" kern="1200">
          <a:solidFill>
            <a:schemeClr val="tx1"/>
          </a:solidFill>
          <a:latin typeface="+mn-lt"/>
          <a:ea typeface="+mn-ea"/>
          <a:cs typeface="+mn-cs"/>
        </a:defRPr>
      </a:lvl2pPr>
      <a:lvl3pPr marL="1311879" indent="-262378" algn="l" defTabSz="524751" rtl="0" eaLnBrk="1" latinLnBrk="0" hangingPunct="1">
        <a:spcBef>
          <a:spcPct val="20000"/>
        </a:spcBef>
        <a:buFont typeface="Arial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3pPr>
      <a:lvl4pPr marL="1836630" indent="-262378" algn="l" defTabSz="524751" rtl="0" eaLnBrk="1" latinLnBrk="0" hangingPunct="1">
        <a:spcBef>
          <a:spcPct val="20000"/>
        </a:spcBef>
        <a:buFont typeface="Arial"/>
        <a:buChar char="–"/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61381" indent="-262378" algn="l" defTabSz="524751" rtl="0" eaLnBrk="1" latinLnBrk="0" hangingPunct="1">
        <a:spcBef>
          <a:spcPct val="20000"/>
        </a:spcBef>
        <a:buFont typeface="Arial"/>
        <a:buChar char="»"/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86133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410885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35636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60387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2475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04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3pPr>
      <a:lvl4pPr marL="1574255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4pPr>
      <a:lvl5pPr marL="2099006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5pPr>
      <a:lvl6pPr marL="2623757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6pPr>
      <a:lvl7pPr marL="3148508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7pPr>
      <a:lvl8pPr marL="3673262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8pPr>
      <a:lvl9pPr marL="419801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738144"/>
            <a:ext cx="13807440" cy="1028181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229668" y="7102059"/>
            <a:ext cx="552152" cy="2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EFFFBF-6C01-4E08-A626-9BFEFD748859}" type="slidenum">
              <a:rPr lang="en-US" sz="1236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36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82" r:id="rId4"/>
    <p:sldLayoutId id="2147483683" r:id="rId5"/>
    <p:sldLayoutId id="2147483684" r:id="rId6"/>
    <p:sldLayoutId id="2147483668" r:id="rId7"/>
  </p:sldLayoutIdLst>
  <p:hf hdr="0" ftr="0" dt="0"/>
  <p:txStyles>
    <p:titleStyle>
      <a:lvl1pPr algn="ctr" defTabSz="524751" rtl="0" eaLnBrk="1" latinLnBrk="0" hangingPunct="1">
        <a:spcBef>
          <a:spcPct val="0"/>
        </a:spcBef>
        <a:buNone/>
        <a:defRPr sz="5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566" indent="-393566" algn="l" defTabSz="524751" rtl="0" eaLnBrk="1" latinLnBrk="0" hangingPunct="1">
        <a:spcBef>
          <a:spcPct val="20000"/>
        </a:spcBef>
        <a:buFont typeface="Arial"/>
        <a:buChar char="•"/>
        <a:defRPr sz="3708" kern="1200">
          <a:solidFill>
            <a:schemeClr val="tx1"/>
          </a:solidFill>
          <a:latin typeface="+mn-lt"/>
          <a:ea typeface="+mn-ea"/>
          <a:cs typeface="+mn-cs"/>
        </a:defRPr>
      </a:lvl1pPr>
      <a:lvl2pPr marL="852722" indent="-327971" algn="l" defTabSz="524751" rtl="0" eaLnBrk="1" latinLnBrk="0" hangingPunct="1">
        <a:spcBef>
          <a:spcPct val="20000"/>
        </a:spcBef>
        <a:buFont typeface="Arial"/>
        <a:buChar char="–"/>
        <a:defRPr sz="3193" kern="1200">
          <a:solidFill>
            <a:schemeClr val="tx1"/>
          </a:solidFill>
          <a:latin typeface="+mn-lt"/>
          <a:ea typeface="+mn-ea"/>
          <a:cs typeface="+mn-cs"/>
        </a:defRPr>
      </a:lvl2pPr>
      <a:lvl3pPr marL="1311879" indent="-262378" algn="l" defTabSz="524751" rtl="0" eaLnBrk="1" latinLnBrk="0" hangingPunct="1">
        <a:spcBef>
          <a:spcPct val="20000"/>
        </a:spcBef>
        <a:buFont typeface="Arial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3pPr>
      <a:lvl4pPr marL="1836630" indent="-262378" algn="l" defTabSz="524751" rtl="0" eaLnBrk="1" latinLnBrk="0" hangingPunct="1">
        <a:spcBef>
          <a:spcPct val="20000"/>
        </a:spcBef>
        <a:buFont typeface="Arial"/>
        <a:buChar char="–"/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61381" indent="-262378" algn="l" defTabSz="524751" rtl="0" eaLnBrk="1" latinLnBrk="0" hangingPunct="1">
        <a:spcBef>
          <a:spcPct val="20000"/>
        </a:spcBef>
        <a:buFont typeface="Arial"/>
        <a:buChar char="»"/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86133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410885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35636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60387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2475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04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3pPr>
      <a:lvl4pPr marL="1574255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4pPr>
      <a:lvl5pPr marL="2099006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5pPr>
      <a:lvl6pPr marL="2623757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6pPr>
      <a:lvl7pPr marL="3148508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7pPr>
      <a:lvl8pPr marL="3673262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8pPr>
      <a:lvl9pPr marL="419801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738144"/>
            <a:ext cx="13807440" cy="102818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2229668" y="7102059"/>
            <a:ext cx="552152" cy="2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EFFFBF-6C01-4E08-A626-9BFEFD748859}" type="slidenum">
              <a:rPr lang="en-US" sz="1236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36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34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hf hdr="0" ftr="0" dt="0"/>
  <p:txStyles>
    <p:titleStyle>
      <a:lvl1pPr algn="ctr" defTabSz="524751" rtl="0" eaLnBrk="1" latinLnBrk="0" hangingPunct="1">
        <a:spcBef>
          <a:spcPct val="0"/>
        </a:spcBef>
        <a:buNone/>
        <a:defRPr sz="5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566" indent="-393566" algn="l" defTabSz="524751" rtl="0" eaLnBrk="1" latinLnBrk="0" hangingPunct="1">
        <a:spcBef>
          <a:spcPct val="20000"/>
        </a:spcBef>
        <a:buFont typeface="Arial"/>
        <a:buChar char="•"/>
        <a:defRPr sz="3708" kern="1200">
          <a:solidFill>
            <a:schemeClr val="tx1"/>
          </a:solidFill>
          <a:latin typeface="+mn-lt"/>
          <a:ea typeface="+mn-ea"/>
          <a:cs typeface="+mn-cs"/>
        </a:defRPr>
      </a:lvl1pPr>
      <a:lvl2pPr marL="852722" indent="-327971" algn="l" defTabSz="524751" rtl="0" eaLnBrk="1" latinLnBrk="0" hangingPunct="1">
        <a:spcBef>
          <a:spcPct val="20000"/>
        </a:spcBef>
        <a:buFont typeface="Arial"/>
        <a:buChar char="–"/>
        <a:defRPr sz="3193" kern="1200">
          <a:solidFill>
            <a:schemeClr val="tx1"/>
          </a:solidFill>
          <a:latin typeface="+mn-lt"/>
          <a:ea typeface="+mn-ea"/>
          <a:cs typeface="+mn-cs"/>
        </a:defRPr>
      </a:lvl2pPr>
      <a:lvl3pPr marL="1311879" indent="-262378" algn="l" defTabSz="524751" rtl="0" eaLnBrk="1" latinLnBrk="0" hangingPunct="1">
        <a:spcBef>
          <a:spcPct val="20000"/>
        </a:spcBef>
        <a:buFont typeface="Arial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3pPr>
      <a:lvl4pPr marL="1836630" indent="-262378" algn="l" defTabSz="524751" rtl="0" eaLnBrk="1" latinLnBrk="0" hangingPunct="1">
        <a:spcBef>
          <a:spcPct val="20000"/>
        </a:spcBef>
        <a:buFont typeface="Arial"/>
        <a:buChar char="–"/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61381" indent="-262378" algn="l" defTabSz="524751" rtl="0" eaLnBrk="1" latinLnBrk="0" hangingPunct="1">
        <a:spcBef>
          <a:spcPct val="20000"/>
        </a:spcBef>
        <a:buFont typeface="Arial"/>
        <a:buChar char="»"/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86133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410885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35636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60387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2475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04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3pPr>
      <a:lvl4pPr marL="1574255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4pPr>
      <a:lvl5pPr marL="2099006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5pPr>
      <a:lvl6pPr marL="2623757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6pPr>
      <a:lvl7pPr marL="3148508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7pPr>
      <a:lvl8pPr marL="3673262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8pPr>
      <a:lvl9pPr marL="419801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738144"/>
            <a:ext cx="13807440" cy="1028181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229668" y="7102059"/>
            <a:ext cx="552152" cy="2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EFFFBF-6C01-4E08-A626-9BFEFD748859}" type="slidenum">
              <a:rPr lang="en-US" sz="1236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36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hf sldNum="0" hdr="0" ftr="0" dt="0"/>
  <p:txStyles>
    <p:titleStyle>
      <a:lvl1pPr algn="ctr" defTabSz="524751" rtl="0" eaLnBrk="1" latinLnBrk="0" hangingPunct="1">
        <a:spcBef>
          <a:spcPct val="0"/>
        </a:spcBef>
        <a:buNone/>
        <a:defRPr sz="5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3566" indent="-393566" algn="l" defTabSz="524751" rtl="0" eaLnBrk="1" latinLnBrk="0" hangingPunct="1">
        <a:spcBef>
          <a:spcPct val="20000"/>
        </a:spcBef>
        <a:buFont typeface="Arial"/>
        <a:buChar char="•"/>
        <a:defRPr sz="3708" kern="1200">
          <a:solidFill>
            <a:schemeClr val="tx1"/>
          </a:solidFill>
          <a:latin typeface="+mn-lt"/>
          <a:ea typeface="+mn-ea"/>
          <a:cs typeface="+mn-cs"/>
        </a:defRPr>
      </a:lvl1pPr>
      <a:lvl2pPr marL="852722" indent="-327971" algn="l" defTabSz="524751" rtl="0" eaLnBrk="1" latinLnBrk="0" hangingPunct="1">
        <a:spcBef>
          <a:spcPct val="20000"/>
        </a:spcBef>
        <a:buFont typeface="Arial"/>
        <a:buChar char="–"/>
        <a:defRPr sz="3193" kern="1200">
          <a:solidFill>
            <a:schemeClr val="tx1"/>
          </a:solidFill>
          <a:latin typeface="+mn-lt"/>
          <a:ea typeface="+mn-ea"/>
          <a:cs typeface="+mn-cs"/>
        </a:defRPr>
      </a:lvl2pPr>
      <a:lvl3pPr marL="1311879" indent="-262378" algn="l" defTabSz="524751" rtl="0" eaLnBrk="1" latinLnBrk="0" hangingPunct="1">
        <a:spcBef>
          <a:spcPct val="20000"/>
        </a:spcBef>
        <a:buFont typeface="Arial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3pPr>
      <a:lvl4pPr marL="1836630" indent="-262378" algn="l" defTabSz="524751" rtl="0" eaLnBrk="1" latinLnBrk="0" hangingPunct="1">
        <a:spcBef>
          <a:spcPct val="20000"/>
        </a:spcBef>
        <a:buFont typeface="Arial"/>
        <a:buChar char="–"/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61381" indent="-262378" algn="l" defTabSz="524751" rtl="0" eaLnBrk="1" latinLnBrk="0" hangingPunct="1">
        <a:spcBef>
          <a:spcPct val="20000"/>
        </a:spcBef>
        <a:buFont typeface="Arial"/>
        <a:buChar char="»"/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886133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410885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935636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60387" indent="-262378" algn="l" defTabSz="524751" rtl="0" eaLnBrk="1" latinLnBrk="0" hangingPunct="1">
        <a:spcBef>
          <a:spcPct val="20000"/>
        </a:spcBef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2475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2pPr>
      <a:lvl3pPr marL="1049504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3pPr>
      <a:lvl4pPr marL="1574255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4pPr>
      <a:lvl5pPr marL="2099006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5pPr>
      <a:lvl6pPr marL="2623757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6pPr>
      <a:lvl7pPr marL="3148508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7pPr>
      <a:lvl8pPr marL="3673262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8pPr>
      <a:lvl9pPr marL="4198011" algn="l" defTabSz="524751" rtl="0" eaLnBrk="1" latinLnBrk="0" hangingPunct="1">
        <a:defRPr sz="2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tif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9.emf"/><Relationship Id="rId5" Type="http://schemas.openxmlformats.org/officeDocument/2006/relationships/image" Target="../media/image10.tiff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6" Type="http://schemas.openxmlformats.org/officeDocument/2006/relationships/image" Target="../media/image47.tiff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6" Type="http://schemas.openxmlformats.org/officeDocument/2006/relationships/image" Target="../media/image58.png"/><Relationship Id="rId11" Type="http://schemas.openxmlformats.org/officeDocument/2006/relationships/image" Target="../media/image51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6" Type="http://schemas.openxmlformats.org/officeDocument/2006/relationships/image" Target="../media/image6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3.png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0.tif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6" Type="http://schemas.openxmlformats.org/officeDocument/2006/relationships/image" Target="../media/image50.png"/><Relationship Id="rId5" Type="http://schemas.openxmlformats.org/officeDocument/2006/relationships/image" Target="../media/image210.png"/><Relationship Id="rId4" Type="http://schemas.openxmlformats.org/officeDocument/2006/relationships/image" Target="../media/image47.tiff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Relationship Id="rId6" Type="http://schemas.openxmlformats.org/officeDocument/2006/relationships/image" Target="../media/image102.emf"/><Relationship Id="rId5" Type="http://schemas.openxmlformats.org/officeDocument/2006/relationships/image" Target="../media/image101.tiff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6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1441" y="1637522"/>
            <a:ext cx="13220216" cy="1187321"/>
          </a:xfrm>
        </p:spPr>
        <p:txBody>
          <a:bodyPr/>
          <a:lstStyle/>
          <a:p>
            <a:pPr algn="ctr"/>
            <a:r>
              <a:rPr lang="en-US" sz="5100" dirty="0"/>
              <a:t>Multi-Agent Reinforcement Learning</a:t>
            </a:r>
            <a:r>
              <a:rPr lang="en-US" altLang="zh-CN" sz="5100" dirty="0"/>
              <a:t>:</a:t>
            </a:r>
            <a:r>
              <a:rPr lang="zh-CN" altLang="en-US" sz="5100" dirty="0"/>
              <a:t> </a:t>
            </a:r>
            <a:endParaRPr lang="en-US" altLang="zh-CN" sz="5100" dirty="0"/>
          </a:p>
          <a:p>
            <a:pPr algn="ctr"/>
            <a:r>
              <a:rPr lang="en-US" altLang="zh-CN" sz="5100" dirty="0"/>
              <a:t>A</a:t>
            </a:r>
            <a:r>
              <a:rPr lang="zh-CN" altLang="en-US" sz="5100" dirty="0"/>
              <a:t> </a:t>
            </a:r>
            <a:r>
              <a:rPr lang="en-US" altLang="zh-CN" sz="5100" dirty="0"/>
              <a:t>Selective</a:t>
            </a:r>
            <a:r>
              <a:rPr lang="zh-CN" altLang="en-US" sz="5100" dirty="0"/>
              <a:t> </a:t>
            </a:r>
            <a:r>
              <a:rPr lang="en-US" altLang="zh-CN" sz="5100" dirty="0"/>
              <a:t>Overview</a:t>
            </a:r>
            <a:r>
              <a:rPr lang="zh-CN" altLang="en-US" sz="5100" dirty="0"/>
              <a:t> </a:t>
            </a:r>
            <a:r>
              <a:rPr lang="en-US" altLang="zh-CN" sz="5100" dirty="0"/>
              <a:t>and</a:t>
            </a:r>
            <a:r>
              <a:rPr lang="zh-CN" altLang="en-US" sz="5100" dirty="0"/>
              <a:t> </a:t>
            </a:r>
            <a:r>
              <a:rPr lang="en-US" altLang="zh-CN" sz="5100" dirty="0"/>
              <a:t>A</a:t>
            </a:r>
            <a:r>
              <a:rPr lang="zh-CN" altLang="en-US" sz="5100" dirty="0"/>
              <a:t> </a:t>
            </a:r>
            <a:r>
              <a:rPr lang="en-US" altLang="zh-CN" sz="5100" dirty="0"/>
              <a:t>Decentralized</a:t>
            </a:r>
            <a:r>
              <a:rPr lang="zh-CN" altLang="en-US" sz="5100" dirty="0"/>
              <a:t> </a:t>
            </a:r>
            <a:r>
              <a:rPr lang="en-US" altLang="zh-CN" sz="5100" dirty="0"/>
              <a:t>Solution</a:t>
            </a:r>
            <a:endParaRPr lang="en-US" sz="51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21F2A2-27FA-4045-B2C6-028A581D7B50}"/>
              </a:ext>
            </a:extLst>
          </p:cNvPr>
          <p:cNvSpPr txBox="1">
            <a:spLocks/>
          </p:cNvSpPr>
          <p:nvPr/>
        </p:nvSpPr>
        <p:spPr>
          <a:xfrm>
            <a:off x="1823038" y="4076700"/>
            <a:ext cx="9286184" cy="3695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524790" indent="-524790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49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7047" indent="-437327" algn="l" defTabSz="699720" rtl="0" eaLnBrk="1" latinLnBrk="0" hangingPunct="1">
              <a:spcBef>
                <a:spcPct val="20000"/>
              </a:spcBef>
              <a:buFont typeface="Arial"/>
              <a:buChar char="–"/>
              <a:defRPr sz="4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49304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7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024" indent="-349861" algn="l" defTabSz="699720" rtl="0" eaLnBrk="1" latinLnBrk="0" hangingPunct="1">
              <a:spcBef>
                <a:spcPct val="20000"/>
              </a:spcBef>
              <a:buFont typeface="Arial"/>
              <a:buChar char="–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48744" indent="-349861" algn="l" defTabSz="699720" rtl="0" eaLnBrk="1" latinLnBrk="0" hangingPunct="1">
              <a:spcBef>
                <a:spcPct val="20000"/>
              </a:spcBef>
              <a:buFont typeface="Arial"/>
              <a:buChar char="»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8465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8187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908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7628" indent="-349861" algn="l" defTabSz="699720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rgbClr val="13294B"/>
                </a:solidFill>
              </a:rPr>
              <a:t>Kaiqing Zhang</a:t>
            </a:r>
          </a:p>
          <a:p>
            <a:pPr marL="0" indent="0" algn="ctr">
              <a:buNone/>
              <a:defRPr/>
            </a:pPr>
            <a:r>
              <a:rPr lang="en-US" sz="3200" dirty="0">
                <a:solidFill>
                  <a:srgbClr val="13294B"/>
                </a:solidFill>
              </a:rPr>
              <a:t>Amazon AI Lab</a:t>
            </a:r>
            <a:r>
              <a:rPr lang="en-US" altLang="zh-CN" sz="3200" dirty="0">
                <a:solidFill>
                  <a:srgbClr val="13294B"/>
                </a:solidFill>
              </a:rPr>
              <a:t>s</a:t>
            </a:r>
            <a:r>
              <a:rPr lang="zh-CN" altLang="en-US" sz="3200" dirty="0">
                <a:solidFill>
                  <a:srgbClr val="13294B"/>
                </a:solidFill>
              </a:rPr>
              <a:t> </a:t>
            </a:r>
            <a:r>
              <a:rPr lang="en-US" altLang="zh-CN" sz="3200" dirty="0">
                <a:solidFill>
                  <a:srgbClr val="13294B"/>
                </a:solidFill>
              </a:rPr>
              <a:t>Intern</a:t>
            </a:r>
          </a:p>
          <a:p>
            <a:pPr marL="0" indent="0" algn="ctr">
              <a:buNone/>
              <a:defRPr/>
            </a:pPr>
            <a:r>
              <a:rPr lang="en-US" altLang="zh-CN" sz="3200" dirty="0">
                <a:solidFill>
                  <a:srgbClr val="13294B"/>
                </a:solidFill>
              </a:rPr>
              <a:t>Mentor:</a:t>
            </a:r>
            <a:r>
              <a:rPr lang="zh-CN" altLang="en-US" sz="3200" dirty="0">
                <a:solidFill>
                  <a:srgbClr val="13294B"/>
                </a:solidFill>
              </a:rPr>
              <a:t> </a:t>
            </a:r>
            <a:r>
              <a:rPr lang="en-US" altLang="zh-CN" sz="3200" dirty="0" err="1">
                <a:solidFill>
                  <a:srgbClr val="13294B"/>
                </a:solidFill>
              </a:rPr>
              <a:t>Sahika</a:t>
            </a:r>
            <a:r>
              <a:rPr lang="zh-CN" altLang="en-US" sz="3200" dirty="0">
                <a:solidFill>
                  <a:srgbClr val="13294B"/>
                </a:solidFill>
              </a:rPr>
              <a:t> </a:t>
            </a:r>
            <a:r>
              <a:rPr lang="en-US" altLang="zh-CN" sz="3200" dirty="0" err="1">
                <a:solidFill>
                  <a:srgbClr val="13294B"/>
                </a:solidFill>
              </a:rPr>
              <a:t>Genc</a:t>
            </a:r>
            <a:endParaRPr lang="en-US" altLang="zh-CN" sz="3200" dirty="0">
              <a:solidFill>
                <a:srgbClr val="13294B"/>
              </a:solidFill>
            </a:endParaRPr>
          </a:p>
          <a:p>
            <a:pPr marL="0" indent="0" algn="ctr">
              <a:buNone/>
              <a:defRPr/>
            </a:pPr>
            <a:r>
              <a:rPr lang="en-US" altLang="zh-CN" sz="3200" dirty="0">
                <a:solidFill>
                  <a:srgbClr val="13294B"/>
                </a:solidFill>
              </a:rPr>
              <a:t>RL</a:t>
            </a:r>
            <a:r>
              <a:rPr lang="zh-CN" altLang="en-US" sz="3200" dirty="0">
                <a:solidFill>
                  <a:srgbClr val="13294B"/>
                </a:solidFill>
              </a:rPr>
              <a:t> </a:t>
            </a:r>
            <a:r>
              <a:rPr lang="en-US" altLang="zh-CN" sz="3200" dirty="0">
                <a:solidFill>
                  <a:srgbClr val="13294B"/>
                </a:solidFill>
              </a:rPr>
              <a:t>Reading</a:t>
            </a:r>
            <a:r>
              <a:rPr lang="zh-CN" altLang="en-US" sz="3200" dirty="0">
                <a:solidFill>
                  <a:srgbClr val="13294B"/>
                </a:solidFill>
              </a:rPr>
              <a:t> </a:t>
            </a:r>
            <a:r>
              <a:rPr lang="en-US" altLang="zh-CN" sz="3200" dirty="0">
                <a:solidFill>
                  <a:srgbClr val="13294B"/>
                </a:solidFill>
              </a:rPr>
              <a:t>Group</a:t>
            </a:r>
            <a:endParaRPr lang="en-US" sz="3200" dirty="0">
              <a:solidFill>
                <a:srgbClr val="13294B"/>
              </a:solidFill>
            </a:endParaRPr>
          </a:p>
          <a:p>
            <a:pPr marL="0" indent="0" algn="ctr">
              <a:buNone/>
              <a:defRPr/>
            </a:pPr>
            <a:r>
              <a:rPr lang="en-US" sz="3200" dirty="0">
                <a:solidFill>
                  <a:srgbClr val="13294B"/>
                </a:solidFill>
              </a:rPr>
              <a:t>201</a:t>
            </a:r>
            <a:r>
              <a:rPr lang="en-US" altLang="zh-CN" sz="3200" dirty="0">
                <a:solidFill>
                  <a:srgbClr val="13294B"/>
                </a:solidFill>
              </a:rPr>
              <a:t>9</a:t>
            </a:r>
            <a:r>
              <a:rPr lang="en-US" sz="3200" dirty="0">
                <a:solidFill>
                  <a:srgbClr val="13294B"/>
                </a:solidFill>
              </a:rPr>
              <a:t>.</a:t>
            </a:r>
            <a:r>
              <a:rPr lang="en-US" altLang="zh-CN" sz="3200" dirty="0">
                <a:solidFill>
                  <a:srgbClr val="13294B"/>
                </a:solidFill>
              </a:rPr>
              <a:t>07</a:t>
            </a:r>
            <a:r>
              <a:rPr lang="en-US" sz="3200" dirty="0">
                <a:solidFill>
                  <a:srgbClr val="13294B"/>
                </a:solidFill>
              </a:rPr>
              <a:t>.</a:t>
            </a:r>
            <a:r>
              <a:rPr lang="en-US" altLang="zh-CN" sz="3200" dirty="0">
                <a:solidFill>
                  <a:srgbClr val="13294B"/>
                </a:solidFill>
              </a:rPr>
              <a:t>26</a:t>
            </a:r>
            <a:endParaRPr lang="en-US" sz="3200" dirty="0">
              <a:solidFill>
                <a:srgbClr val="1329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"/>
    </mc:Choice>
    <mc:Fallback xmlns="">
      <p:transition spd="slow" advTm="60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21430" y="1968022"/>
            <a:ext cx="12537370" cy="1265035"/>
          </a:xfrm>
        </p:spPr>
        <p:txBody>
          <a:bodyPr/>
          <a:lstStyle/>
          <a:p>
            <a:pPr algn="ctr"/>
            <a:r>
              <a:rPr lang="en-US" sz="4500" dirty="0"/>
              <a:t> Fully Decentralized Multi-agent Reinforcement Learning with Networked Agents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5CE41B-04F2-2140-AF9F-C7AC77F4D032}"/>
              </a:ext>
            </a:extLst>
          </p:cNvPr>
          <p:cNvSpPr/>
          <p:nvPr/>
        </p:nvSpPr>
        <p:spPr>
          <a:xfrm>
            <a:off x="1031673" y="4857341"/>
            <a:ext cx="125700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K</a:t>
            </a:r>
            <a:r>
              <a:rPr lang="en-US" altLang="zh-CN" b="1" dirty="0"/>
              <a:t>aiqing</a:t>
            </a:r>
            <a:r>
              <a:rPr lang="en-US" b="1" dirty="0"/>
              <a:t> Zhang</a:t>
            </a:r>
            <a:r>
              <a:rPr lang="en-US" dirty="0"/>
              <a:t>, </a:t>
            </a:r>
            <a:r>
              <a:rPr lang="en-US" dirty="0" err="1"/>
              <a:t>Z</a:t>
            </a:r>
            <a:r>
              <a:rPr lang="en-US" altLang="zh-CN" dirty="0" err="1"/>
              <a:t>huoran</a:t>
            </a:r>
            <a:r>
              <a:rPr lang="en-US" dirty="0"/>
              <a:t> Yang, H</a:t>
            </a:r>
            <a:r>
              <a:rPr lang="en-US" altLang="zh-CN" dirty="0"/>
              <a:t>an</a:t>
            </a:r>
            <a:r>
              <a:rPr lang="en-US" dirty="0"/>
              <a:t> Liu, T</a:t>
            </a:r>
            <a:r>
              <a:rPr lang="en-US" altLang="zh-CN" dirty="0"/>
              <a:t>ong</a:t>
            </a:r>
            <a:r>
              <a:rPr lang="en-US" dirty="0"/>
              <a:t> Zhang, and T</a:t>
            </a:r>
            <a:r>
              <a:rPr lang="en-US" altLang="zh-CN" dirty="0"/>
              <a:t>amer</a:t>
            </a:r>
            <a:r>
              <a:rPr lang="en-US" dirty="0"/>
              <a:t> </a:t>
            </a:r>
            <a:r>
              <a:rPr lang="en-US" dirty="0" err="1"/>
              <a:t>Basar</a:t>
            </a:r>
            <a:r>
              <a:rPr lang="en-US" dirty="0"/>
              <a:t>, “Fully decentralized multi-agent reinforcement learning with networked agents,” in </a:t>
            </a:r>
            <a:r>
              <a:rPr lang="en-US" i="1" dirty="0"/>
              <a:t>Int</a:t>
            </a:r>
            <a:r>
              <a:rPr lang="en-US" altLang="zh-CN" i="1" dirty="0"/>
              <a:t>ernational</a:t>
            </a:r>
            <a:r>
              <a:rPr lang="en-US" i="1" dirty="0"/>
              <a:t> Conf</a:t>
            </a:r>
            <a:r>
              <a:rPr lang="en-US" altLang="zh-CN" i="1" dirty="0"/>
              <a:t>erence</a:t>
            </a:r>
            <a:r>
              <a:rPr lang="en-US" i="1" dirty="0"/>
              <a:t> </a:t>
            </a:r>
            <a:r>
              <a:rPr lang="en-US" altLang="zh-CN" i="1" dirty="0"/>
              <a:t>on</a:t>
            </a:r>
            <a:r>
              <a:rPr lang="zh-CN" altLang="en-US" i="1" dirty="0"/>
              <a:t> </a:t>
            </a:r>
            <a:r>
              <a:rPr lang="en-US" i="1" dirty="0"/>
              <a:t>Machine Learn</a:t>
            </a:r>
            <a:r>
              <a:rPr lang="en-US" altLang="zh-CN" i="1" dirty="0"/>
              <a:t>ing</a:t>
            </a:r>
            <a:r>
              <a:rPr lang="zh-CN" altLang="en-US" i="1" dirty="0"/>
              <a:t> </a:t>
            </a:r>
            <a:r>
              <a:rPr lang="en-US" altLang="zh-CN" i="1" dirty="0"/>
              <a:t>(ICML)</a:t>
            </a:r>
            <a:r>
              <a:rPr lang="en-US" i="1" dirty="0"/>
              <a:t>, </a:t>
            </a:r>
            <a:r>
              <a:rPr lang="en-US" dirty="0"/>
              <a:t>Stockholm, Sweden, 2018, pp. 5872–5881.</a:t>
            </a:r>
          </a:p>
        </p:txBody>
      </p:sp>
    </p:spTree>
    <p:extLst>
      <p:ext uri="{BB962C8B-B14F-4D97-AF65-F5344CB8AC3E}">
        <p14:creationId xmlns:p14="http://schemas.microsoft.com/office/powerpoint/2010/main" val="209330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6"/>
    </mc:Choice>
    <mc:Fallback xmlns="">
      <p:transition spd="slow" advTm="605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Modeling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Algorithms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Conclusions</a:t>
            </a:r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93394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"/>
    </mc:Choice>
    <mc:Fallback xmlns="">
      <p:transition spd="slow" advTm="43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Modeling</a:t>
            </a:r>
            <a:endParaRPr lang="en-US" sz="360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Algorithms</a:t>
            </a:r>
            <a:endParaRPr lang="en-US" sz="360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chemeClr val="bg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chemeClr val="bg2"/>
                </a:solidFill>
                <a:latin typeface="Calibri" panose="020F0502020204030204" pitchFamily="34" charset="0"/>
              </a:rPr>
              <a:t>Conclusions</a:t>
            </a:r>
            <a:endParaRPr lang="en-US" sz="3600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147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1"/>
    </mc:Choice>
    <mc:Fallback xmlns="">
      <p:transition spd="slow" advTm="386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2648" y="1425987"/>
            <a:ext cx="12539140" cy="5067355"/>
          </a:xfrm>
        </p:spPr>
        <p:txBody>
          <a:bodyPr/>
          <a:lstStyle/>
          <a:p>
            <a:r>
              <a:rPr lang="en-US" altLang="zh-CN" sz="3500" dirty="0">
                <a:latin typeface="Calibri" panose="020F0502020204030204" pitchFamily="34" charset="0"/>
              </a:rPr>
              <a:t>Multi-agent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systems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(MAS)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are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ubiquitous</a:t>
            </a:r>
          </a:p>
          <a:p>
            <a:endParaRPr lang="en-US" altLang="zh-CN" sz="3500" dirty="0">
              <a:latin typeface="Calibri" panose="020F0502020204030204" pitchFamily="34" charset="0"/>
            </a:endParaRPr>
          </a:p>
          <a:p>
            <a:endParaRPr lang="en-US" altLang="zh-CN" sz="3500" dirty="0">
              <a:latin typeface="Calibri" panose="020F0502020204030204" pitchFamily="34" charset="0"/>
            </a:endParaRPr>
          </a:p>
          <a:p>
            <a:endParaRPr lang="en-US" altLang="zh-CN" sz="35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35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1500" dirty="0">
              <a:latin typeface="Calibri" panose="020F0502020204030204" pitchFamily="34" charset="0"/>
            </a:endParaRPr>
          </a:p>
          <a:p>
            <a:r>
              <a:rPr lang="en-US" altLang="zh-CN" sz="3500" dirty="0">
                <a:latin typeface="Calibri" panose="020F0502020204030204" pitchFamily="34" charset="0"/>
              </a:rPr>
              <a:t>Centralized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protocol </a:t>
            </a:r>
            <a:r>
              <a:rPr lang="zh-CN" altLang="en-US" sz="3500" dirty="0">
                <a:latin typeface="Calibri" panose="020F0502020204030204" pitchFamily="34" charset="0"/>
              </a:rPr>
              <a:t>                </a:t>
            </a:r>
            <a:r>
              <a:rPr lang="en-US" altLang="zh-CN" sz="3500" dirty="0" err="1">
                <a:latin typeface="Calibri" panose="020F0502020204030204" pitchFamily="34" charset="0"/>
              </a:rPr>
              <a:t>v.s</a:t>
            </a:r>
            <a:r>
              <a:rPr lang="en-US" altLang="zh-CN" sz="3500" dirty="0">
                <a:latin typeface="Calibri" panose="020F0502020204030204" pitchFamily="34" charset="0"/>
              </a:rPr>
              <a:t>.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Decentralized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protocol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endParaRPr lang="en-US" altLang="zh-CN" sz="3500" dirty="0">
              <a:latin typeface="Calibri" panose="020F0502020204030204" pitchFamily="34" charset="0"/>
            </a:endParaRPr>
          </a:p>
          <a:p>
            <a:pPr lvl="1"/>
            <a:endParaRPr lang="en-US" altLang="zh-CN" sz="3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Central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controller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may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not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exists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many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MAS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applications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Advantages: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 err="1">
                <a:latin typeface="Calibri" panose="020F0502020204030204" pitchFamily="34" charset="0"/>
              </a:rPr>
              <a:t>i</a:t>
            </a:r>
            <a:r>
              <a:rPr lang="en-US" altLang="zh-CN" sz="2985" dirty="0">
                <a:latin typeface="Calibri" panose="020F0502020204030204" pitchFamily="34" charset="0"/>
              </a:rPr>
              <a:t>)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resilient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to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attacks;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ii)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scalable;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iii)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privacy-preserving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endParaRPr lang="en-US" altLang="zh-CN" sz="2985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7640" y="571916"/>
            <a:ext cx="9473430" cy="726801"/>
          </a:xfrm>
        </p:spPr>
        <p:txBody>
          <a:bodyPr/>
          <a:lstStyle/>
          <a:p>
            <a:r>
              <a:rPr lang="en-US" altLang="zh-CN" dirty="0"/>
              <a:t>Decentralized</a:t>
            </a:r>
            <a:r>
              <a:rPr lang="zh-CN" altLang="en-US" dirty="0"/>
              <a:t> </a:t>
            </a:r>
            <a:r>
              <a:rPr lang="en-US" altLang="zh-CN" dirty="0"/>
              <a:t>Multi-agent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021CD0-7415-6C47-A1A3-028BA0A0328C}"/>
              </a:ext>
            </a:extLst>
          </p:cNvPr>
          <p:cNvGrpSpPr/>
          <p:nvPr/>
        </p:nvGrpSpPr>
        <p:grpSpPr>
          <a:xfrm>
            <a:off x="1009805" y="2130236"/>
            <a:ext cx="2727757" cy="2407234"/>
            <a:chOff x="2925345" y="2336037"/>
            <a:chExt cx="3796201" cy="31514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5345" y="2336037"/>
              <a:ext cx="3796201" cy="25885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487636" y="5087404"/>
              <a:ext cx="2508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Robotics</a:t>
              </a:r>
              <a:endParaRPr lang="en-US" dirty="0"/>
            </a:p>
          </p:txBody>
        </p:sp>
      </p:grpSp>
      <p:grpSp>
        <p:nvGrpSpPr>
          <p:cNvPr id="27" name="Group 26"/>
          <p:cNvGrpSpPr>
            <a:grpSpLocks/>
          </p:cNvGrpSpPr>
          <p:nvPr/>
        </p:nvGrpSpPr>
        <p:grpSpPr>
          <a:xfrm>
            <a:off x="6991088" y="2116984"/>
            <a:ext cx="2931319" cy="2502225"/>
            <a:chOff x="8944499" y="2371085"/>
            <a:chExt cx="3995597" cy="30983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3896" y="2371085"/>
              <a:ext cx="3886200" cy="25908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944499" y="4973976"/>
              <a:ext cx="3995597" cy="495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Unmanned</a:t>
              </a:r>
              <a:r>
                <a:rPr lang="zh-CN" altLang="en-US" dirty="0"/>
                <a:t> </a:t>
              </a:r>
              <a:r>
                <a:rPr lang="en-US" altLang="zh-CN" dirty="0"/>
                <a:t>Aerial</a:t>
              </a:r>
              <a:r>
                <a:rPr lang="zh-CN" altLang="en-US" dirty="0"/>
                <a:t> </a:t>
              </a:r>
              <a:r>
                <a:rPr lang="en-US" altLang="zh-CN" dirty="0"/>
                <a:t>Vehicles</a:t>
              </a:r>
              <a:endParaRPr lang="en-US" dirty="0"/>
            </a:p>
          </p:txBody>
        </p: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4011008" y="2169989"/>
            <a:ext cx="2834774" cy="2333828"/>
            <a:chOff x="-1783577" y="4386346"/>
            <a:chExt cx="3886200" cy="3199452"/>
          </a:xfrm>
        </p:grpSpPr>
        <p:grpSp>
          <p:nvGrpSpPr>
            <p:cNvPr id="16" name="Group 15"/>
            <p:cNvGrpSpPr/>
            <p:nvPr/>
          </p:nvGrpSpPr>
          <p:grpSpPr>
            <a:xfrm>
              <a:off x="-1783577" y="4386346"/>
              <a:ext cx="3886200" cy="2681968"/>
              <a:chOff x="1371599" y="1073149"/>
              <a:chExt cx="10219715" cy="782027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1599" y="1073149"/>
                <a:ext cx="10219715" cy="7545558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9053897" y="7937771"/>
                <a:ext cx="2230188" cy="9556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857653" y="4798011"/>
                <a:ext cx="1203466" cy="650489"/>
              </a:xfrm>
              <a:prstGeom prst="rect">
                <a:avLst/>
              </a:prstGeom>
              <a:solidFill>
                <a:srgbClr val="A4B24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035068" y="4830671"/>
                <a:ext cx="710771" cy="617830"/>
              </a:xfrm>
              <a:prstGeom prst="rect">
                <a:avLst/>
              </a:prstGeom>
              <a:solidFill>
                <a:srgbClr val="A4B24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16986" y="7937770"/>
                <a:ext cx="1060277" cy="420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371599" y="7937770"/>
                <a:ext cx="2205789" cy="708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387641" y="6523735"/>
                <a:ext cx="1227222" cy="9133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0059915" y="3648781"/>
                <a:ext cx="916601" cy="7146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-1267429" y="7185688"/>
              <a:ext cx="2508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Smart</a:t>
              </a:r>
              <a:r>
                <a:rPr lang="zh-CN" altLang="en-US" dirty="0"/>
                <a:t> </a:t>
              </a:r>
              <a:r>
                <a:rPr lang="en-US" altLang="zh-CN" dirty="0"/>
                <a:t>Grid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271614" y="2116984"/>
            <a:ext cx="2952317" cy="2519105"/>
            <a:chOff x="5369938" y="4386346"/>
            <a:chExt cx="3886200" cy="2965805"/>
          </a:xfrm>
        </p:grpSpPr>
        <p:pic>
          <p:nvPicPr>
            <p:cNvPr id="25" name="Picture 24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9938" y="4386346"/>
              <a:ext cx="3886200" cy="246337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714250" y="6881092"/>
              <a:ext cx="3197577" cy="471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MOBA</a:t>
              </a:r>
              <a:r>
                <a:rPr lang="zh-CN" altLang="en-US" dirty="0"/>
                <a:t> </a:t>
              </a:r>
              <a:r>
                <a:rPr lang="en-US" altLang="zh-CN" dirty="0"/>
                <a:t>Video</a:t>
              </a:r>
              <a:r>
                <a:rPr lang="zh-CN" altLang="en-US" dirty="0"/>
                <a:t> </a:t>
              </a:r>
              <a:r>
                <a:rPr lang="en-US" altLang="zh-CN" dirty="0"/>
                <a:t>Games</a:t>
              </a:r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BDF815-C770-6743-9288-4C9D1F95D7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11" t="3241" r="68575" b="11212"/>
          <a:stretch/>
        </p:blipFill>
        <p:spPr>
          <a:xfrm rot="5400000">
            <a:off x="5303951" y="4466144"/>
            <a:ext cx="862809" cy="15466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48EE3E9-653C-8E4B-B7BF-BDA30BDF5C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821" t="3154" r="928" b="11212"/>
          <a:stretch/>
        </p:blipFill>
        <p:spPr>
          <a:xfrm rot="5400000">
            <a:off x="11792558" y="4393930"/>
            <a:ext cx="870940" cy="15453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623221-D59D-6C47-95FC-769008C9C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13053" y="4942031"/>
            <a:ext cx="466277" cy="4125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98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02747" y="1300041"/>
            <a:ext cx="9525770" cy="5082540"/>
          </a:xfrm>
        </p:spPr>
        <p:txBody>
          <a:bodyPr/>
          <a:lstStyle/>
          <a:p>
            <a:r>
              <a:rPr lang="en-US" altLang="zh-CN" sz="3200" dirty="0">
                <a:latin typeface="Calibri" panose="020F0502020204030204" pitchFamily="34" charset="0"/>
              </a:rPr>
              <a:t>Markov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decision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process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(MDP):</a:t>
            </a:r>
            <a:endParaRPr lang="en-US" sz="3200" dirty="0">
              <a:latin typeface="Calibri" panose="020F0502020204030204" pitchFamily="34" charset="0"/>
            </a:endParaRPr>
          </a:p>
          <a:p>
            <a:endParaRPr lang="en-US" altLang="zh-CN" sz="4500" dirty="0">
              <a:latin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</a:rPr>
              <a:t>Goal: maximize time-average </a:t>
            </a:r>
            <a:r>
              <a:rPr lang="en-US" altLang="zh-CN" sz="3200" dirty="0">
                <a:latin typeface="Calibri" panose="020F0502020204030204" pitchFamily="34" charset="0"/>
              </a:rPr>
              <a:t>reward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</a:endParaRPr>
          </a:p>
          <a:p>
            <a:endParaRPr lang="en-US" altLang="zh-CN" sz="2400" dirty="0">
              <a:latin typeface="Calibri" panose="020F0502020204030204" pitchFamily="34" charset="0"/>
            </a:endParaRPr>
          </a:p>
          <a:p>
            <a:endParaRPr lang="en-US" altLang="zh-CN" sz="2400" dirty="0">
              <a:latin typeface="Calibri" panose="020F0502020204030204" pitchFamily="34" charset="0"/>
            </a:endParaRPr>
          </a:p>
          <a:p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Actor-critic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algorithm</a:t>
            </a:r>
          </a:p>
          <a:p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84681" y="531861"/>
            <a:ext cx="9473430" cy="726801"/>
          </a:xfrm>
        </p:spPr>
        <p:txBody>
          <a:bodyPr/>
          <a:lstStyle/>
          <a:p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(RL)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876" y="1966443"/>
            <a:ext cx="2705100" cy="482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r="47085" b="-4936"/>
          <a:stretch/>
        </p:blipFill>
        <p:spPr>
          <a:xfrm>
            <a:off x="5579266" y="3225930"/>
            <a:ext cx="4223145" cy="1167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ACFFF-C831-F347-A652-D5CB6E9CCD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69" t="9053" r="12144" b="10164"/>
          <a:stretch/>
        </p:blipFill>
        <p:spPr>
          <a:xfrm>
            <a:off x="9458627" y="4575588"/>
            <a:ext cx="3073186" cy="198799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0126A0A-5EAC-5A4E-BBD2-18959100D4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26341" y="4864779"/>
          <a:ext cx="729153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737">
                  <a:extLst>
                    <a:ext uri="{9D8B030D-6E8A-4147-A177-3AD203B41FA5}">
                      <a16:colId xmlns:a16="http://schemas.microsoft.com/office/drawing/2014/main" val="2586358869"/>
                    </a:ext>
                  </a:extLst>
                </a:gridCol>
                <a:gridCol w="2502458">
                  <a:extLst>
                    <a:ext uri="{9D8B030D-6E8A-4147-A177-3AD203B41FA5}">
                      <a16:colId xmlns:a16="http://schemas.microsoft.com/office/drawing/2014/main" val="3426889732"/>
                    </a:ext>
                  </a:extLst>
                </a:gridCol>
                <a:gridCol w="3377341">
                  <a:extLst>
                    <a:ext uri="{9D8B030D-6E8A-4147-A177-3AD203B41FA5}">
                      <a16:colId xmlns:a16="http://schemas.microsoft.com/office/drawing/2014/main" val="1245736756"/>
                    </a:ext>
                  </a:extLst>
                </a:gridCol>
              </a:tblGrid>
              <a:tr h="32840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90811"/>
                  </a:ext>
                </a:extLst>
              </a:tr>
              <a:tr h="5672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Value-based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Easy to 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Can diverge with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function approx</a:t>
                      </a:r>
                      <a:r>
                        <a:rPr lang="en-US" sz="1600" dirty="0"/>
                        <a:t>.; can </a:t>
                      </a:r>
                      <a:r>
                        <a:rPr lang="en-US" altLang="zh-CN" sz="1600" dirty="0"/>
                        <a:t>hardly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sz="1600" dirty="0"/>
                        <a:t>handle 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continuous</a:t>
                      </a:r>
                      <a:r>
                        <a:rPr lang="zh-CN" altLang="en-US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234121"/>
                  </a:ext>
                </a:extLst>
              </a:tr>
              <a:tr h="806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Policy-based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Allow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continuous</a:t>
                      </a:r>
                      <a:r>
                        <a:rPr lang="en-US" sz="1600" dirty="0"/>
                        <a:t> action and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stochastic</a:t>
                      </a:r>
                      <a:r>
                        <a:rPr lang="en-US" sz="1600" dirty="0"/>
                        <a:t> policy; conv. guarantee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with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Large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variance</a:t>
                      </a:r>
                      <a:r>
                        <a:rPr lang="en-US" sz="1600" dirty="0"/>
                        <a:t> of gradient 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3400"/>
                  </a:ext>
                </a:extLst>
              </a:tr>
            </a:tbl>
          </a:graphicData>
        </a:graphic>
      </p:graphicFrame>
      <p:sp>
        <p:nvSpPr>
          <p:cNvPr id="14" name="文本框 5">
            <a:extLst>
              <a:ext uri="{FF2B5EF4-FFF2-40B4-BE49-F238E27FC236}">
                <a16:creationId xmlns:a16="http://schemas.microsoft.com/office/drawing/2014/main" id="{E7719888-8F17-8A41-811A-8FE161A012A1}"/>
              </a:ext>
            </a:extLst>
          </p:cNvPr>
          <p:cNvSpPr txBox="1"/>
          <p:nvPr/>
        </p:nvSpPr>
        <p:spPr>
          <a:xfrm>
            <a:off x="9223245" y="6489443"/>
            <a:ext cx="3872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02060"/>
                </a:solidFill>
              </a:rPr>
              <a:t>Source: </a:t>
            </a:r>
            <a:r>
              <a:rPr lang="en-US" altLang="zh-CN" sz="1000" i="1" dirty="0">
                <a:solidFill>
                  <a:srgbClr val="002060"/>
                </a:solidFill>
              </a:rPr>
              <a:t>Reinforcement learning Lecture Notes</a:t>
            </a:r>
            <a:r>
              <a:rPr lang="en-US" altLang="zh-CN" sz="1000" dirty="0">
                <a:solidFill>
                  <a:srgbClr val="002060"/>
                </a:solidFill>
              </a:rPr>
              <a:t>, David Silver, 2016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680D04-AF51-44C8-AFF4-B9EC1822F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928" y="1195522"/>
            <a:ext cx="3634219" cy="1741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159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00"/>
    </mc:Choice>
    <mc:Fallback xmlns="">
      <p:transition spd="slow" advTm="4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2784" y="1367606"/>
            <a:ext cx="9525770" cy="5082540"/>
          </a:xfrm>
        </p:spPr>
        <p:txBody>
          <a:bodyPr/>
          <a:lstStyle/>
          <a:p>
            <a:r>
              <a:rPr lang="en-US" altLang="zh-CN" sz="3200" dirty="0">
                <a:latin typeface="Calibri" panose="020F0502020204030204" pitchFamily="34" charset="0"/>
              </a:rPr>
              <a:t>Parametrized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policy</a:t>
            </a:r>
            <a:r>
              <a:rPr lang="zh-CN" altLang="en-US" sz="3200" dirty="0">
                <a:latin typeface="Calibri" panose="020F0502020204030204" pitchFamily="34" charset="0"/>
              </a:rPr>
              <a:t>               </a:t>
            </a:r>
            <a:r>
              <a:rPr lang="en-US" altLang="zh-CN" sz="3200" dirty="0">
                <a:latin typeface="Calibri" panose="020F0502020204030204" pitchFamily="34" charset="0"/>
              </a:rPr>
              <a:t>with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parameter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</a:rPr>
              <a:t>Basis: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Policy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Gradient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Theorem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[Sutton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et.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al.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’00]</a:t>
            </a:r>
            <a:endParaRPr lang="en-US" sz="3200" dirty="0">
              <a:latin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</a:endParaRPr>
          </a:p>
          <a:p>
            <a:endParaRPr lang="en-US" altLang="zh-CN" sz="500" dirty="0">
              <a:latin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</a:rPr>
              <a:t>Critic: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policy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evaluation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with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function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approximation</a:t>
            </a:r>
          </a:p>
          <a:p>
            <a:endParaRPr lang="en-US" altLang="zh-CN" sz="55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2200" dirty="0">
              <a:latin typeface="Calibri" panose="020F0502020204030204" pitchFamily="34" charset="0"/>
            </a:endParaRPr>
          </a:p>
          <a:p>
            <a:endParaRPr lang="en-US" altLang="zh-CN" sz="500" dirty="0">
              <a:latin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</a:rPr>
              <a:t>Actor: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policy</a:t>
            </a: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 panose="020F0502020204030204" pitchFamily="34" charset="0"/>
              </a:rPr>
              <a:t>improvement</a:t>
            </a:r>
            <a:endParaRPr lang="en-US" sz="32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3508" y="563315"/>
            <a:ext cx="9473430" cy="726801"/>
          </a:xfrm>
        </p:spPr>
        <p:txBody>
          <a:bodyPr/>
          <a:lstStyle/>
          <a:p>
            <a:r>
              <a:rPr lang="en-US" altLang="zh-CN" dirty="0"/>
              <a:t>Actor-critic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5" y="1570174"/>
            <a:ext cx="1216590" cy="297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437" y="1524601"/>
            <a:ext cx="927939" cy="330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28" y="3760505"/>
            <a:ext cx="3565235" cy="3304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150" y="4618425"/>
            <a:ext cx="3685307" cy="323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800" y="4168981"/>
            <a:ext cx="5190836" cy="352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2728602" y="4113782"/>
            <a:ext cx="3570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Temporal difference (TD) error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6055411" y="4318735"/>
            <a:ext cx="487785" cy="81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3006902" y="3703226"/>
            <a:ext cx="2834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Average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running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reward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5685441" y="3937770"/>
            <a:ext cx="487785" cy="81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3770692" y="4543731"/>
            <a:ext cx="1758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5560552" y="4771756"/>
            <a:ext cx="487785" cy="81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10494782" y="2536434"/>
            <a:ext cx="11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baseline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369" y="5644703"/>
            <a:ext cx="4646087" cy="6877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3434491" y="5683752"/>
            <a:ext cx="249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Advantage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5694946" y="5887422"/>
            <a:ext cx="487785" cy="81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3263276" y="6253071"/>
            <a:ext cx="252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Policy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gradient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0727" y="6332897"/>
            <a:ext cx="3902788" cy="31952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5722234" y="6467947"/>
            <a:ext cx="369702" cy="40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938" y="3188158"/>
            <a:ext cx="2307040" cy="3168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3276" y="2496143"/>
            <a:ext cx="6910371" cy="46634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H="1">
            <a:off x="9933683" y="2736490"/>
            <a:ext cx="561101" cy="3500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93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31"/>
    </mc:Choice>
    <mc:Fallback xmlns="">
      <p:transition spd="slow" advTm="6433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Modeling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Conclusions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978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3"/>
    </mc:Choice>
    <mc:Fallback xmlns="">
      <p:transition spd="slow" advTm="28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315" y="1412579"/>
            <a:ext cx="12344462" cy="343948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Multiple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agents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operate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common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environment</a:t>
            </a:r>
          </a:p>
          <a:p>
            <a:endParaRPr lang="en-US" altLang="zh-CN" sz="3200" dirty="0">
              <a:latin typeface="+mn-lt"/>
            </a:endParaRPr>
          </a:p>
          <a:p>
            <a:endParaRPr lang="en-US" altLang="zh-CN" sz="30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Our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focus: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fully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decentralized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setting</a:t>
            </a:r>
          </a:p>
          <a:p>
            <a:pPr lvl="1"/>
            <a:r>
              <a:rPr lang="en-US" altLang="zh-CN" sz="2700" dirty="0">
                <a:latin typeface="+mn-lt"/>
              </a:rPr>
              <a:t>No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central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controller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exists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to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coordinate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1279" y="551823"/>
            <a:ext cx="9473430" cy="726801"/>
          </a:xfrm>
        </p:spPr>
        <p:txBody>
          <a:bodyPr/>
          <a:lstStyle/>
          <a:p>
            <a:r>
              <a:rPr lang="en-US" altLang="zh-CN" dirty="0"/>
              <a:t>Collaborative</a:t>
            </a:r>
            <a:r>
              <a:rPr lang="zh-CN" altLang="en-US" dirty="0"/>
              <a:t> </a:t>
            </a:r>
            <a:r>
              <a:rPr lang="en-US" altLang="zh-CN" dirty="0"/>
              <a:t>Multi-agent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672" y="2020639"/>
            <a:ext cx="3420490" cy="427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118" y="2038190"/>
            <a:ext cx="1726324" cy="4270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6049018" y="2251730"/>
            <a:ext cx="52658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7189" t="772" r="3856" b="5723"/>
          <a:stretch/>
        </p:blipFill>
        <p:spPr>
          <a:xfrm>
            <a:off x="11041362" y="834016"/>
            <a:ext cx="1901149" cy="22722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90349" y="3144849"/>
            <a:ext cx="23193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" dirty="0"/>
              <a:t>A</a:t>
            </a:r>
            <a:r>
              <a:rPr lang="zh-CN" altLang="en-US" sz="1300" dirty="0"/>
              <a:t> </a:t>
            </a:r>
            <a:r>
              <a:rPr lang="en-US" altLang="zh-CN" sz="1300" dirty="0"/>
              <a:t>fully</a:t>
            </a:r>
            <a:r>
              <a:rPr lang="zh-CN" altLang="en-US" sz="1300" dirty="0"/>
              <a:t>  </a:t>
            </a:r>
            <a:r>
              <a:rPr lang="en-US" altLang="zh-CN" sz="1300" dirty="0"/>
              <a:t>decentralized</a:t>
            </a:r>
            <a:r>
              <a:rPr lang="zh-CN" altLang="en-US" sz="1300" dirty="0"/>
              <a:t> </a:t>
            </a:r>
            <a:r>
              <a:rPr lang="en-US" altLang="zh-CN" sz="1300" dirty="0"/>
              <a:t>network</a:t>
            </a:r>
            <a:r>
              <a:rPr lang="zh-CN" altLang="en-US" sz="1300" dirty="0"/>
              <a:t> </a:t>
            </a:r>
            <a:r>
              <a:rPr lang="en-US" altLang="zh-CN" sz="1300" dirty="0"/>
              <a:t>with</a:t>
            </a:r>
            <a:r>
              <a:rPr lang="zh-CN" altLang="en-US" sz="1300" dirty="0"/>
              <a:t> </a:t>
            </a:r>
            <a:r>
              <a:rPr lang="en-US" altLang="zh-CN" sz="1300" dirty="0"/>
              <a:t>heterogeneous agents</a:t>
            </a:r>
            <a:endParaRPr lang="en-US" sz="1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351" y="2616077"/>
            <a:ext cx="2958443" cy="437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8315" y="2598601"/>
            <a:ext cx="2970326" cy="45920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19D5E788-1FD4-B74C-8D2A-45E08A6A0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315" y="4196530"/>
                <a:ext cx="12822603" cy="5082540"/>
              </a:xfrm>
              <a:prstGeom prst="rect">
                <a:avLst/>
              </a:prstGeom>
            </p:spPr>
            <p:txBody>
              <a:bodyPr vert="horz"/>
              <a:lstStyle>
                <a:lvl1pPr marL="393566" indent="-393566" algn="l" defTabSz="524751" rtl="0" eaLnBrk="1" latinLnBrk="0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3708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1pPr>
                <a:lvl2pPr marL="852722" indent="-327971" algn="l" defTabSz="524751" rtl="0" eaLnBrk="1" latinLnBrk="0" hangingPunct="1">
                  <a:spcBef>
                    <a:spcPct val="20000"/>
                  </a:spcBef>
                  <a:buFont typeface="Arial"/>
                  <a:buChar char="–"/>
                  <a:defRPr sz="3193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311879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782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836630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67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361381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»"/>
                  <a:defRPr sz="2267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886133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410885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35636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60387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dirty="0">
                    <a:solidFill>
                      <a:srgbClr val="FF0000"/>
                    </a:solidFill>
                    <a:latin typeface="+mn-lt"/>
                  </a:rPr>
                  <a:t>Networked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altLang="zh-CN" sz="3200" dirty="0">
                    <a:latin typeface="+mn-lt"/>
                  </a:rPr>
                  <a:t>Multi-agent</a:t>
                </a:r>
                <a:r>
                  <a:rPr lang="zh-CN" altLang="en-US" sz="3200" dirty="0">
                    <a:latin typeface="+mn-lt"/>
                  </a:rPr>
                  <a:t> </a:t>
                </a:r>
                <a:r>
                  <a:rPr lang="en-US" altLang="zh-CN" sz="3200" dirty="0">
                    <a:latin typeface="+mn-lt"/>
                  </a:rPr>
                  <a:t>MDP</a:t>
                </a:r>
                <a:endParaRPr lang="en-US" sz="3200" dirty="0">
                  <a:latin typeface="+mn-lt"/>
                </a:endParaRPr>
              </a:p>
              <a:p>
                <a:pPr lvl="1"/>
                <a:r>
                  <a:rPr lang="zh-CN" altLang="en-US" sz="3000" dirty="0">
                    <a:latin typeface="+mn-lt"/>
                  </a:rPr>
                  <a:t>                                               </a:t>
                </a:r>
                <a:r>
                  <a:rPr lang="en-US" altLang="zh-CN" sz="2700" dirty="0">
                    <a:latin typeface="+mn-lt"/>
                  </a:rPr>
                  <a:t>with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the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communication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network</a:t>
                </a:r>
                <a:r>
                  <a:rPr lang="zh-CN" altLang="en-US" sz="2700" dirty="0">
                    <a:latin typeface="+mn-lt"/>
                  </a:rPr>
                  <a:t> </a:t>
                </a:r>
                <a:endParaRPr lang="en-US" altLang="zh-CN" sz="2700" dirty="0">
                  <a:latin typeface="+mn-lt"/>
                </a:endParaRPr>
              </a:p>
              <a:p>
                <a:pPr lvl="1"/>
                <a:r>
                  <a:rPr lang="en-US" altLang="zh-CN" sz="2700" dirty="0">
                    <a:latin typeface="+mn-lt"/>
                  </a:rPr>
                  <a:t>Each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agent</a:t>
                </a:r>
                <a:r>
                  <a:rPr lang="zh-CN" altLang="en-US" sz="27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700" i="1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has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individual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policy</a:t>
                </a:r>
              </a:p>
              <a:p>
                <a:pPr marL="524751" lvl="1" indent="0">
                  <a:buNone/>
                </a:pPr>
                <a:endParaRPr lang="en-US" altLang="zh-CN" sz="1000" dirty="0">
                  <a:latin typeface="+mn-lt"/>
                </a:endParaRPr>
              </a:p>
              <a:p>
                <a:pPr lvl="1"/>
                <a:r>
                  <a:rPr lang="en-US" altLang="zh-CN" sz="2700" dirty="0">
                    <a:latin typeface="+mn-lt"/>
                  </a:rPr>
                  <a:t>Goal: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maximize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the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solidFill>
                      <a:srgbClr val="FF0000"/>
                    </a:solidFill>
                    <a:latin typeface="+mn-lt"/>
                  </a:rPr>
                  <a:t>globally</a:t>
                </a:r>
                <a:r>
                  <a:rPr lang="zh-CN" altLang="en-US" sz="27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altLang="zh-CN" sz="2700" dirty="0">
                    <a:solidFill>
                      <a:srgbClr val="FF0000"/>
                    </a:solidFill>
                    <a:latin typeface="+mn-lt"/>
                  </a:rPr>
                  <a:t>averaged</a:t>
                </a:r>
                <a:r>
                  <a:rPr lang="zh-CN" altLang="en-US" sz="27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return</a:t>
                </a:r>
              </a:p>
            </p:txBody>
          </p:sp>
        </mc:Choice>
        <mc:Fallback xmlns="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19D5E788-1FD4-B74C-8D2A-45E08A6A0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15" y="4196530"/>
                <a:ext cx="12822603" cy="5082540"/>
              </a:xfrm>
              <a:prstGeom prst="rect">
                <a:avLst/>
              </a:prstGeom>
              <a:blipFill>
                <a:blip r:embed="rId9"/>
                <a:stretch>
                  <a:fillRect l="-989" t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57670FB-71E1-1542-8635-DAC3EEE2A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576" y="4863173"/>
            <a:ext cx="3951513" cy="384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5AA85D-373A-2A47-B754-CB83FA6CB3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2282" y="4932201"/>
            <a:ext cx="2000251" cy="325729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966557-F3E3-8E4D-98DC-6F3FFA1993DD}"/>
              </a:ext>
            </a:extLst>
          </p:cNvPr>
          <p:cNvSpPr txBox="1">
            <a:spLocks/>
          </p:cNvSpPr>
          <p:nvPr/>
        </p:nvSpPr>
        <p:spPr>
          <a:xfrm>
            <a:off x="7158941" y="3678687"/>
            <a:ext cx="6632676" cy="609888"/>
          </a:xfrm>
          <a:prstGeom prst="rect">
            <a:avLst/>
          </a:prstGeom>
        </p:spPr>
        <p:txBody>
          <a:bodyPr vert="horz"/>
          <a:lstStyle>
            <a:lvl1pPr marL="393566" indent="-393566" algn="l" defTabSz="524751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708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700" dirty="0">
                <a:latin typeface="+mn-lt"/>
              </a:rPr>
              <a:t>Both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information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and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control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are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local</a:t>
            </a:r>
          </a:p>
          <a:p>
            <a:endParaRPr lang="en-US" altLang="zh-CN" sz="3200" dirty="0"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DAB716-0A79-034E-8D33-5B7A90133D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2226" y="5426587"/>
            <a:ext cx="1899333" cy="4001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6564F0-4254-5342-A6A4-D091876B7B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8870" y="5826761"/>
            <a:ext cx="4981177" cy="867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197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54"/>
    </mc:Choice>
    <mc:Fallback xmlns="">
      <p:transition spd="slow" advTm="56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77283" y="1480221"/>
            <a:ext cx="12608517" cy="4853153"/>
          </a:xfrm>
        </p:spPr>
        <p:txBody>
          <a:bodyPr/>
          <a:lstStyle/>
          <a:p>
            <a:r>
              <a:rPr lang="en-US" altLang="zh-CN" sz="3000" dirty="0">
                <a:latin typeface="+mn-lt"/>
              </a:rPr>
              <a:t>Multi-agent MDP [</a:t>
            </a:r>
            <a:r>
              <a:rPr lang="en-US" altLang="zh-CN" sz="3000" dirty="0" err="1">
                <a:latin typeface="+mn-lt"/>
              </a:rPr>
              <a:t>Boutilier</a:t>
            </a:r>
            <a:r>
              <a:rPr lang="en-US" altLang="zh-CN" sz="3000" dirty="0">
                <a:latin typeface="+mn-lt"/>
              </a:rPr>
              <a:t> ’02] and team Markov games [Wang et al., ’03][Arslan et al, 17’]: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common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reward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function</a:t>
            </a:r>
          </a:p>
          <a:p>
            <a:r>
              <a:rPr lang="en-US" altLang="zh-CN" sz="3000" dirty="0">
                <a:latin typeface="+mn-lt"/>
              </a:rPr>
              <a:t>Deep MARL [Lowe et al., ’17][Foerster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et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al.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’17][Gupta et al., ’17]: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centralized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critic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or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common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reward</a:t>
            </a:r>
          </a:p>
          <a:p>
            <a:r>
              <a:rPr lang="en-US" altLang="zh-CN" sz="3000" dirty="0">
                <a:latin typeface="+mn-lt"/>
              </a:rPr>
              <a:t>Multi-task RL [Wilson et al., ’07][</a:t>
            </a:r>
            <a:r>
              <a:rPr lang="en-US" altLang="zh-CN" sz="3000" dirty="0" err="1">
                <a:latin typeface="+mn-lt"/>
              </a:rPr>
              <a:t>Teh</a:t>
            </a:r>
            <a:r>
              <a:rPr lang="en-US" altLang="zh-CN" sz="3000" dirty="0">
                <a:latin typeface="+mn-lt"/>
              </a:rPr>
              <a:t> et al., ’17]: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independent</a:t>
            </a:r>
            <a:r>
              <a:rPr lang="en-US" altLang="zh-CN" sz="3000" dirty="0">
                <a:latin typeface="+mn-lt"/>
              </a:rPr>
              <a:t> MDPs</a:t>
            </a:r>
          </a:p>
          <a:p>
            <a:r>
              <a:rPr lang="en-US" altLang="zh-CN" sz="3000" dirty="0">
                <a:latin typeface="+mn-lt"/>
              </a:rPr>
              <a:t>A3C [</a:t>
            </a:r>
            <a:r>
              <a:rPr lang="en-US" altLang="zh-CN" sz="3000" dirty="0" err="1">
                <a:latin typeface="+mn-lt"/>
              </a:rPr>
              <a:t>Mnih</a:t>
            </a:r>
            <a:r>
              <a:rPr lang="en-US" altLang="zh-CN" sz="3000" dirty="0">
                <a:latin typeface="+mn-lt"/>
              </a:rPr>
              <a:t> et. al, ’16] and parallel computation/concurrent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learning in RL: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independent</a:t>
            </a:r>
            <a:r>
              <a:rPr lang="zh-CN" altLang="en-US" sz="3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copies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of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one</a:t>
            </a:r>
            <a:r>
              <a:rPr lang="zh-CN" altLang="en-US" sz="3000" dirty="0">
                <a:latin typeface="+mn-lt"/>
              </a:rPr>
              <a:t> </a:t>
            </a:r>
            <a:r>
              <a:rPr lang="en-US" altLang="zh-CN" sz="3000" dirty="0">
                <a:latin typeface="+mn-lt"/>
              </a:rPr>
              <a:t>MDP</a:t>
            </a:r>
          </a:p>
          <a:p>
            <a:r>
              <a:rPr lang="en-US" altLang="zh-CN" sz="3000" dirty="0">
                <a:latin typeface="+mn-lt"/>
              </a:rPr>
              <a:t>Most relevant</a:t>
            </a:r>
            <a:r>
              <a:rPr lang="en-US" altLang="zh-CN" sz="3000" dirty="0">
                <a:solidFill>
                  <a:srgbClr val="FF0000"/>
                </a:solidFill>
                <a:latin typeface="+mn-lt"/>
              </a:rPr>
              <a:t>: QD-Learning </a:t>
            </a:r>
            <a:r>
              <a:rPr lang="en-US" altLang="zh-CN" sz="3000" dirty="0">
                <a:latin typeface="+mn-lt"/>
              </a:rPr>
              <a:t>[Kar and Poor, ’13], however</a:t>
            </a:r>
          </a:p>
          <a:p>
            <a:pPr lvl="1"/>
            <a:r>
              <a:rPr lang="en-US" altLang="zh-CN" sz="2685" dirty="0">
                <a:latin typeface="+mn-lt"/>
              </a:rPr>
              <a:t>Need a </a:t>
            </a:r>
            <a:r>
              <a:rPr lang="en-US" altLang="zh-CN" sz="2685" dirty="0">
                <a:solidFill>
                  <a:srgbClr val="FF0000"/>
                </a:solidFill>
                <a:latin typeface="+mn-lt"/>
              </a:rPr>
              <a:t>remote/global controller </a:t>
            </a:r>
            <a:r>
              <a:rPr lang="en-US" altLang="zh-CN" sz="2685" dirty="0">
                <a:latin typeface="+mn-lt"/>
              </a:rPr>
              <a:t>for action execution</a:t>
            </a:r>
          </a:p>
          <a:p>
            <a:pPr lvl="1"/>
            <a:r>
              <a:rPr lang="en-US" altLang="zh-CN" sz="2685" dirty="0">
                <a:latin typeface="+mn-lt"/>
              </a:rPr>
              <a:t>Only consider the </a:t>
            </a:r>
            <a:r>
              <a:rPr lang="en-US" altLang="zh-CN" sz="2685" dirty="0">
                <a:solidFill>
                  <a:srgbClr val="FF0000"/>
                </a:solidFill>
                <a:latin typeface="+mn-lt"/>
              </a:rPr>
              <a:t>tabular</a:t>
            </a:r>
            <a:r>
              <a:rPr lang="en-US" altLang="zh-CN" sz="2685" dirty="0">
                <a:latin typeface="+mn-lt"/>
              </a:rPr>
              <a:t> setting with Q-learning</a:t>
            </a: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9473430" cy="726801"/>
          </a:xfrm>
        </p:spPr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(Selected)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6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Modeling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Algorithms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Conclusions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17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"/>
    </mc:Choice>
    <mc:Fallback xmlns="">
      <p:transition spd="slow" advTm="302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651238"/>
            <a:ext cx="12608517" cy="5555579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Reinforcement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Learning: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solving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Markov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decision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processes/optimal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control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problem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E94A26"/>
                </a:solidFill>
                <a:latin typeface="+mn-lt"/>
              </a:rPr>
              <a:t>without</a:t>
            </a:r>
            <a:r>
              <a:rPr lang="zh-CN" altLang="en-US" sz="3200" dirty="0">
                <a:solidFill>
                  <a:srgbClr val="E94A26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E94A26"/>
                </a:solidFill>
                <a:latin typeface="+mn-lt"/>
              </a:rPr>
              <a:t>knowing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the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model</a:t>
            </a:r>
          </a:p>
          <a:p>
            <a:r>
              <a:rPr lang="en-US" sz="3200" dirty="0">
                <a:latin typeface="Calibri" panose="020F0502020204030204" pitchFamily="34" charset="0"/>
              </a:rPr>
              <a:t>(Stationary) policy:</a:t>
            </a:r>
          </a:p>
          <a:p>
            <a:r>
              <a:rPr lang="en-US" sz="3200" dirty="0">
                <a:latin typeface="Calibri" panose="020F0502020204030204" pitchFamily="34" charset="0"/>
              </a:rPr>
              <a:t>Goal: maximize acc</a:t>
            </a:r>
            <a:r>
              <a:rPr lang="en-US" altLang="zh-CN" sz="3200" dirty="0">
                <a:latin typeface="Calibri" panose="020F0502020204030204" pitchFamily="34" charset="0"/>
              </a:rPr>
              <a:t>umulated/time-average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</a:rPr>
              <a:t>reward</a:t>
            </a:r>
            <a:r>
              <a:rPr lang="zh-CN" altLang="en-US" sz="3200" dirty="0">
                <a:latin typeface="Calibri" panose="020F0502020204030204" pitchFamily="34" charset="0"/>
              </a:rPr>
              <a:t> 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r>
              <a:rPr lang="en-US" altLang="zh-CN" sz="3200" dirty="0">
                <a:solidFill>
                  <a:srgbClr val="172948"/>
                </a:solidFill>
                <a:latin typeface="Calibri" panose="020F0502020204030204" pitchFamily="34" charset="0"/>
              </a:rPr>
              <a:t>Algorithms:</a:t>
            </a:r>
          </a:p>
          <a:p>
            <a:pPr lvl="1"/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Critic-only: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e.g.,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Q-learning,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SARSA, DQN, DDQN</a:t>
            </a:r>
          </a:p>
          <a:p>
            <a:pPr lvl="1"/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Actor-only: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e.g.,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policy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gradient,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PPO, TRPO</a:t>
            </a:r>
          </a:p>
          <a:p>
            <a:pPr lvl="1"/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Actor-critic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enjoys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both</a:t>
            </a:r>
            <a:r>
              <a:rPr lang="zh-CN" altLang="en-US" sz="26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 panose="020F0502020204030204" pitchFamily="34" charset="0"/>
              </a:rPr>
              <a:t>advantages</a:t>
            </a: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(RL)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C6210-14CF-B049-9631-E0827FD93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581" y="2487831"/>
            <a:ext cx="3634219" cy="1741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E593A3-E94B-6B44-9CD3-8D771DC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9" t="9053" r="12144" b="10164"/>
          <a:stretch/>
        </p:blipFill>
        <p:spPr>
          <a:xfrm>
            <a:off x="9039293" y="5076191"/>
            <a:ext cx="3381941" cy="2187725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F03FC8E5-0DFB-AD48-A5B8-EE06C1ABEF63}"/>
              </a:ext>
            </a:extLst>
          </p:cNvPr>
          <p:cNvSpPr txBox="1"/>
          <p:nvPr/>
        </p:nvSpPr>
        <p:spPr>
          <a:xfrm>
            <a:off x="8812761" y="7219864"/>
            <a:ext cx="4172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02060"/>
                </a:solidFill>
              </a:rPr>
              <a:t>Source: </a:t>
            </a:r>
            <a:r>
              <a:rPr lang="en-US" altLang="zh-CN" sz="1000" i="1" dirty="0">
                <a:solidFill>
                  <a:srgbClr val="002060"/>
                </a:solidFill>
              </a:rPr>
              <a:t>Reinforcement learning Lecture Notes</a:t>
            </a:r>
            <a:r>
              <a:rPr lang="en-US" altLang="zh-CN" sz="1000" dirty="0">
                <a:solidFill>
                  <a:srgbClr val="002060"/>
                </a:solidFill>
              </a:rPr>
              <a:t>, David Silver, 2016</a:t>
            </a:r>
            <a:endParaRPr lang="zh-CN" altLang="en-US" sz="1000" dirty="0">
              <a:solidFill>
                <a:srgbClr val="002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4202F0-9A7F-4444-A7E5-AB13C0B46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70" y="2874257"/>
            <a:ext cx="3068300" cy="365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ACD25-2460-E642-B994-89E3FCEE1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131" y="3870506"/>
            <a:ext cx="3586370" cy="9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94573" y="1411452"/>
            <a:ext cx="12714747" cy="645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Multi-agent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actor-critic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algorithms</a:t>
            </a:r>
          </a:p>
          <a:p>
            <a:pPr lvl="1">
              <a:spcBef>
                <a:spcPts val="1200"/>
              </a:spcBef>
            </a:pPr>
            <a:r>
              <a:rPr lang="en-US" altLang="zh-CN" sz="2685" dirty="0">
                <a:latin typeface="Calibri"/>
              </a:rPr>
              <a:t>Fully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decentralized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update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(only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solidFill>
                  <a:srgbClr val="FF0001"/>
                </a:solidFill>
                <a:latin typeface="Calibri"/>
              </a:rPr>
              <a:t>local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information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exchange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allowed)</a:t>
            </a:r>
          </a:p>
          <a:p>
            <a:pPr lvl="1">
              <a:spcBef>
                <a:spcPts val="1200"/>
              </a:spcBef>
            </a:pPr>
            <a:r>
              <a:rPr lang="en-US" altLang="zh-CN" sz="2685" dirty="0">
                <a:latin typeface="Calibri"/>
              </a:rPr>
              <a:t>Using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function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approximation</a:t>
            </a:r>
          </a:p>
          <a:p>
            <a:pPr lvl="1">
              <a:spcBef>
                <a:spcPts val="1200"/>
              </a:spcBef>
            </a:pPr>
            <a:r>
              <a:rPr lang="en-US" altLang="zh-CN" sz="2685" dirty="0">
                <a:solidFill>
                  <a:srgbClr val="172948"/>
                </a:solidFill>
                <a:latin typeface="Calibri"/>
              </a:rPr>
              <a:t>Ideally,</a:t>
            </a:r>
            <a:r>
              <a:rPr lang="zh-CN" altLang="en-US" sz="2685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/>
              </a:rPr>
              <a:t>having</a:t>
            </a:r>
            <a:r>
              <a:rPr lang="zh-CN" altLang="en-US" sz="2685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theoretical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convergence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guarantees</a:t>
            </a:r>
          </a:p>
          <a:p>
            <a:pPr lvl="0">
              <a:spcBef>
                <a:spcPts val="1200"/>
              </a:spcBef>
            </a:pPr>
            <a:r>
              <a:rPr lang="en-US" altLang="zh-CN" sz="3200" dirty="0">
                <a:latin typeface="Calibri"/>
              </a:rPr>
              <a:t>Policy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Gradient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Theorem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for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/>
              </a:rPr>
              <a:t>MARL</a:t>
            </a:r>
          </a:p>
          <a:p>
            <a:pPr lvl="0">
              <a:spcBef>
                <a:spcPts val="1200"/>
              </a:spcBef>
            </a:pPr>
            <a:endParaRPr lang="en-US" altLang="zh-CN" sz="3200" dirty="0">
              <a:latin typeface="Calibri"/>
            </a:endParaRPr>
          </a:p>
          <a:p>
            <a:pPr lvl="0">
              <a:spcBef>
                <a:spcPts val="1200"/>
              </a:spcBef>
            </a:pPr>
            <a:endParaRPr lang="en-US" altLang="zh-CN" sz="1700" dirty="0">
              <a:latin typeface="Calibri"/>
            </a:endParaRPr>
          </a:p>
          <a:p>
            <a:pPr lvl="0">
              <a:spcBef>
                <a:spcPts val="1200"/>
              </a:spcBef>
            </a:pPr>
            <a:endParaRPr lang="en-US" altLang="zh-CN" sz="1400" dirty="0">
              <a:latin typeface="Calibri"/>
            </a:endParaRPr>
          </a:p>
          <a:p>
            <a:pPr marL="524751" lvl="1" indent="0">
              <a:spcBef>
                <a:spcPts val="1200"/>
              </a:spcBef>
              <a:buNone/>
            </a:pPr>
            <a:r>
              <a:rPr lang="zh-CN" altLang="en-US" sz="2700" dirty="0">
                <a:latin typeface="Calibri"/>
              </a:rPr>
              <a:t>   </a:t>
            </a:r>
            <a:r>
              <a:rPr lang="en-US" altLang="zh-CN" sz="2700" dirty="0">
                <a:latin typeface="Calibri"/>
              </a:rPr>
              <a:t>where</a:t>
            </a:r>
            <a:r>
              <a:rPr lang="zh-CN" altLang="en-US" sz="2700" dirty="0">
                <a:latin typeface="Calibri"/>
              </a:rPr>
              <a:t> </a:t>
            </a:r>
            <a:endParaRPr lang="en-US" altLang="zh-CN" sz="2700" dirty="0">
              <a:latin typeface="Calibri"/>
            </a:endParaRPr>
          </a:p>
          <a:p>
            <a:pPr>
              <a:spcBef>
                <a:spcPts val="1200"/>
              </a:spcBef>
            </a:pPr>
            <a:endParaRPr lang="en-US" altLang="zh-CN" sz="3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For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local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policy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improvement,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consensual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estimate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of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global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Q/advantage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function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needed</a:t>
            </a:r>
            <a:r>
              <a:rPr lang="zh-CN" altLang="en-US" sz="3200" dirty="0">
                <a:latin typeface="+mn-lt"/>
              </a:rPr>
              <a:t> </a:t>
            </a:r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8255" y="510504"/>
            <a:ext cx="9473430" cy="726801"/>
          </a:xfrm>
        </p:spPr>
        <p:txBody>
          <a:bodyPr/>
          <a:lstStyle/>
          <a:p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073" y="5879068"/>
            <a:ext cx="4267200" cy="53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033" y="4609320"/>
            <a:ext cx="8968041" cy="910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6793985" y="4539948"/>
            <a:ext cx="864298" cy="54696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10842635" y="4539947"/>
            <a:ext cx="864298" cy="54696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6793985" y="5039400"/>
            <a:ext cx="864298" cy="54696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D4B0D8-D577-D54B-BFB3-53A4F9EDFE6C}"/>
              </a:ext>
            </a:extLst>
          </p:cNvPr>
          <p:cNvSpPr/>
          <p:nvPr/>
        </p:nvSpPr>
        <p:spPr>
          <a:xfrm>
            <a:off x="4206240" y="5760509"/>
            <a:ext cx="3017520" cy="74585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8B220-F91D-C741-A573-551AC2D689F6}"/>
              </a:ext>
            </a:extLst>
          </p:cNvPr>
          <p:cNvSpPr txBox="1"/>
          <p:nvPr/>
        </p:nvSpPr>
        <p:spPr>
          <a:xfrm>
            <a:off x="8026366" y="5688454"/>
            <a:ext cx="3680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Counterfactual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baseline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[Foerster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al.,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’18][Wu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al.,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’18]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C24193-3C1C-834D-AF02-E3788FBE48B6}"/>
              </a:ext>
            </a:extLst>
          </p:cNvPr>
          <p:cNvCxnSpPr>
            <a:cxnSpLocks/>
          </p:cNvCxnSpPr>
          <p:nvPr/>
        </p:nvCxnSpPr>
        <p:spPr>
          <a:xfrm flipH="1">
            <a:off x="7361190" y="6078719"/>
            <a:ext cx="56630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1602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11"/>
    </mc:Choice>
    <mc:Fallback xmlns="">
      <p:transition spd="slow" advTm="41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9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8206" y="1393223"/>
            <a:ext cx="11863394" cy="499669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Consensus</a:t>
            </a:r>
            <a:r>
              <a:rPr lang="en-US" altLang="zh-CN" sz="3200" b="0" dirty="0">
                <a:latin typeface="+mn-lt"/>
              </a:rPr>
              <a:t>-based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critic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step: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latin typeface="+mn-lt"/>
              </a:rPr>
              <a:t>Algorithm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1: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Q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function</a:t>
            </a:r>
            <a:r>
              <a:rPr lang="en-US" altLang="zh-CN" sz="3200" b="0" dirty="0">
                <a:latin typeface="+mn-lt"/>
              </a:rPr>
              <a:t>-based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Critic-step: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Actor-step:</a:t>
            </a: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94" y="2738272"/>
            <a:ext cx="3296039" cy="395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485" y="3861485"/>
            <a:ext cx="3038763" cy="344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306" y="4400136"/>
            <a:ext cx="2287488" cy="702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0660" y="3284340"/>
            <a:ext cx="3624871" cy="405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658" y="5548445"/>
            <a:ext cx="2324232" cy="431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662" y="6206794"/>
            <a:ext cx="4762002" cy="624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937" y="6980532"/>
            <a:ext cx="2417284" cy="355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8291381" y="4411149"/>
            <a:ext cx="226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Consensus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H="1">
            <a:off x="7716372" y="4635766"/>
            <a:ext cx="5070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8350631" y="6729623"/>
            <a:ext cx="250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policy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gradient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784331" y="6929678"/>
            <a:ext cx="566300" cy="23593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9204099" y="3814659"/>
            <a:ext cx="218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H="1">
            <a:off x="8629091" y="4039276"/>
            <a:ext cx="5070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2940761" y="6165032"/>
            <a:ext cx="225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Estimated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advantage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4825038" y="6385363"/>
            <a:ext cx="505765" cy="49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1"/>
          <a:srcRect l="4316" r="82113" b="-3579"/>
          <a:stretch/>
        </p:blipFill>
        <p:spPr>
          <a:xfrm>
            <a:off x="6221965" y="1576528"/>
            <a:ext cx="271463" cy="3373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6573125" y="1730685"/>
            <a:ext cx="505765" cy="49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2978" y="1595019"/>
            <a:ext cx="1926769" cy="30273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078890" y="1420137"/>
            <a:ext cx="1749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3294B"/>
                </a:solidFill>
              </a:rPr>
              <a:t>weight</a:t>
            </a:r>
            <a:endParaRPr lang="en-US" sz="3200" dirty="0">
              <a:solidFill>
                <a:srgbClr val="13294B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583" y="2216938"/>
            <a:ext cx="347481" cy="2744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2989" y="2176670"/>
            <a:ext cx="968984" cy="31426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7069659" y="2340460"/>
            <a:ext cx="386135" cy="382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40FEF65-4069-8946-948A-1EBC3B54FB97}"/>
              </a:ext>
            </a:extLst>
          </p:cNvPr>
          <p:cNvSpPr txBox="1">
            <a:spLocks/>
          </p:cNvSpPr>
          <p:nvPr/>
        </p:nvSpPr>
        <p:spPr>
          <a:xfrm>
            <a:off x="748255" y="510504"/>
            <a:ext cx="9473430" cy="726801"/>
          </a:xfrm>
          <a:prstGeom prst="rect">
            <a:avLst/>
          </a:prstGeom>
        </p:spPr>
        <p:txBody>
          <a:bodyPr vert="horz"/>
          <a:lstStyle>
            <a:lvl1pPr marL="0" indent="0" algn="l" defTabSz="524751" rtl="0" eaLnBrk="1" latinLnBrk="0" hangingPunct="1">
              <a:spcBef>
                <a:spcPct val="20000"/>
              </a:spcBef>
              <a:buFont typeface="Arial"/>
              <a:buNone/>
              <a:defRPr sz="4946" b="1" i="0" kern="1200" baseline="0">
                <a:solidFill>
                  <a:srgbClr val="E84A27"/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2284B"/>
                </a:solidFill>
              </a:rPr>
              <a:t>Algorithms</a:t>
            </a:r>
            <a:endParaRPr lang="en-US" dirty="0">
              <a:solidFill>
                <a:srgbClr val="12284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988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70"/>
    </mc:Choice>
    <mc:Fallback xmlns="">
      <p:transition spd="slow" advTm="6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8" grpId="0"/>
      <p:bldP spid="30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52116" y="1430736"/>
            <a:ext cx="12865484" cy="615878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TD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error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unbiasedly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estimates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the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advantage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function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endParaRPr lang="en-US" altLang="zh-CN" sz="3200" b="0" dirty="0">
              <a:latin typeface="+mn-lt"/>
            </a:endParaRP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latin typeface="+mn-lt"/>
              </a:rPr>
              <a:t>Algorithm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2: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Value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function</a:t>
            </a:r>
            <a:r>
              <a:rPr lang="en-US" altLang="zh-CN" sz="3200" b="0" dirty="0">
                <a:latin typeface="+mn-lt"/>
              </a:rPr>
              <a:t>-based</a:t>
            </a:r>
            <a:endParaRPr lang="en-US" altLang="zh-CN" sz="2700" b="0" dirty="0">
              <a:latin typeface="+mn-lt"/>
            </a:endParaRP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Critic-step: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solidFill>
                <a:srgbClr val="12284B"/>
              </a:solidFill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467" y="2121370"/>
            <a:ext cx="6256869" cy="4617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1" y="3511485"/>
            <a:ext cx="2870200" cy="3628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386" y="4093956"/>
            <a:ext cx="2105635" cy="6630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337" y="4869224"/>
            <a:ext cx="3293533" cy="3264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9809" y="5553443"/>
            <a:ext cx="2608176" cy="3238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252" y="6219785"/>
            <a:ext cx="2019300" cy="6557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9201478" y="5502601"/>
            <a:ext cx="218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H="1">
            <a:off x="8626468" y="5727218"/>
            <a:ext cx="5070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8021229" y="3049118"/>
            <a:ext cx="505765" cy="49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1" y="2867335"/>
            <a:ext cx="896451" cy="376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2708" y="2920754"/>
            <a:ext cx="366668" cy="336531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69FF493-BD64-8042-8C41-0E376A449978}"/>
              </a:ext>
            </a:extLst>
          </p:cNvPr>
          <p:cNvSpPr txBox="1">
            <a:spLocks/>
          </p:cNvSpPr>
          <p:nvPr/>
        </p:nvSpPr>
        <p:spPr>
          <a:xfrm>
            <a:off x="748255" y="510504"/>
            <a:ext cx="9473430" cy="726801"/>
          </a:xfrm>
          <a:prstGeom prst="rect">
            <a:avLst/>
          </a:prstGeom>
        </p:spPr>
        <p:txBody>
          <a:bodyPr vert="horz"/>
          <a:lstStyle>
            <a:lvl1pPr marL="0" indent="0" algn="l" defTabSz="524751" rtl="0" eaLnBrk="1" latinLnBrk="0" hangingPunct="1">
              <a:spcBef>
                <a:spcPct val="20000"/>
              </a:spcBef>
              <a:buFont typeface="Arial"/>
              <a:buNone/>
              <a:defRPr sz="4946" b="1" i="0" kern="1200" baseline="0">
                <a:solidFill>
                  <a:srgbClr val="E84A27"/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2284B"/>
                </a:solidFill>
              </a:rPr>
              <a:t>Algorithms</a:t>
            </a:r>
            <a:endParaRPr lang="en-US" dirty="0">
              <a:solidFill>
                <a:srgbClr val="12284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306D4-82F9-414B-B51B-A74AD1E628AD}"/>
              </a:ext>
            </a:extLst>
          </p:cNvPr>
          <p:cNvSpPr txBox="1"/>
          <p:nvPr/>
        </p:nvSpPr>
        <p:spPr>
          <a:xfrm>
            <a:off x="8377985" y="6208800"/>
            <a:ext cx="226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Consensus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DF0060-F4AB-8B48-9FEB-52141E567037}"/>
              </a:ext>
            </a:extLst>
          </p:cNvPr>
          <p:cNvCxnSpPr>
            <a:cxnSpLocks/>
          </p:cNvCxnSpPr>
          <p:nvPr/>
        </p:nvCxnSpPr>
        <p:spPr>
          <a:xfrm flipH="1">
            <a:off x="7802976" y="6433417"/>
            <a:ext cx="5070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1666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9"/>
    </mc:Choice>
    <mc:Fallback xmlns="">
      <p:transition spd="slow" advTm="32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55376" y="1384907"/>
            <a:ext cx="12204879" cy="48115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TD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error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unbiasedly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estimates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the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advantage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function</a:t>
            </a: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Algorithm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2: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Value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function</a:t>
            </a:r>
            <a:r>
              <a:rPr lang="en-US" altLang="zh-CN" sz="3200" dirty="0">
                <a:latin typeface="+mn-lt"/>
              </a:rPr>
              <a:t>-based</a:t>
            </a: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latin typeface="+mn-lt"/>
              </a:rPr>
              <a:t>Need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to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estimate</a:t>
            </a:r>
            <a:r>
              <a:rPr lang="zh-CN" altLang="en-US" sz="2700" dirty="0">
                <a:latin typeface="+mn-lt"/>
              </a:rPr>
              <a:t>          </a:t>
            </a:r>
            <a:r>
              <a:rPr lang="en-US" altLang="zh-CN" sz="2700" dirty="0">
                <a:latin typeface="+mn-lt"/>
              </a:rPr>
              <a:t>by</a:t>
            </a:r>
            <a:r>
              <a:rPr lang="zh-CN" altLang="en-US" sz="2700" dirty="0">
                <a:latin typeface="+mn-lt"/>
              </a:rPr>
              <a:t> </a:t>
            </a: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latin typeface="+mn-lt"/>
              </a:rPr>
              <a:t>Critic-step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(cont’d):</a:t>
            </a: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19612" y="499873"/>
            <a:ext cx="9473430" cy="726801"/>
          </a:xfrm>
        </p:spPr>
        <p:txBody>
          <a:bodyPr/>
          <a:lstStyle/>
          <a:p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329" y="1937991"/>
            <a:ext cx="6256869" cy="46178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4652396" y="1937991"/>
            <a:ext cx="485066" cy="46178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2379679" y="1875332"/>
            <a:ext cx="225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Globally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averaged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reward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4005976" y="2332915"/>
            <a:ext cx="538821" cy="6193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188" y="3825391"/>
            <a:ext cx="4526853" cy="648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82177" t="2867" r="4159" b="28581"/>
          <a:stretch/>
        </p:blipFill>
        <p:spPr>
          <a:xfrm>
            <a:off x="4469289" y="3382075"/>
            <a:ext cx="636494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59290" t="10555" r="21729" b="36619"/>
          <a:stretch/>
        </p:blipFill>
        <p:spPr>
          <a:xfrm>
            <a:off x="5648984" y="3434517"/>
            <a:ext cx="884172" cy="352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031" y="5657953"/>
            <a:ext cx="4279448" cy="403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996" y="6249538"/>
            <a:ext cx="2309458" cy="750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494" y="4628220"/>
            <a:ext cx="4766255" cy="64365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7950186" y="4380552"/>
            <a:ext cx="1596" cy="25266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2638206" y="4651071"/>
            <a:ext cx="225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Separable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objective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4894930" y="4869730"/>
            <a:ext cx="449360" cy="52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57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02"/>
    </mc:Choice>
    <mc:Fallback xmlns="">
      <p:transition spd="slow" advTm="49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35743" y="1472834"/>
            <a:ext cx="12340414" cy="511905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Algorithm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2: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Value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function</a:t>
            </a:r>
            <a:r>
              <a:rPr lang="en-US" altLang="zh-CN" sz="3200" dirty="0">
                <a:latin typeface="+mn-lt"/>
              </a:rPr>
              <a:t>-based</a:t>
            </a: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latin typeface="+mn-lt"/>
              </a:rPr>
              <a:t>Actor-step:</a:t>
            </a: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700" dirty="0">
              <a:latin typeface="+mn-lt"/>
            </a:endParaRPr>
          </a:p>
          <a:p>
            <a:pPr lvl="1">
              <a:spcBef>
                <a:spcPts val="1200"/>
              </a:spcBef>
            </a:pPr>
            <a:endParaRPr lang="en-US" altLang="zh-CN" sz="20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Two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time-scales:</a:t>
            </a: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2243" y="525834"/>
            <a:ext cx="9473430" cy="726801"/>
          </a:xfrm>
        </p:spPr>
        <p:txBody>
          <a:bodyPr/>
          <a:lstStyle/>
          <a:p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48" y="2871525"/>
            <a:ext cx="3640528" cy="382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032" y="4271781"/>
            <a:ext cx="2415795" cy="3696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409" y="3567997"/>
            <a:ext cx="2338743" cy="4346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9230421" y="4199612"/>
            <a:ext cx="248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policy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gradient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H="1">
            <a:off x="8664121" y="4453886"/>
            <a:ext cx="5070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6462988" y="2792273"/>
            <a:ext cx="854886" cy="572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6032" y="5578292"/>
            <a:ext cx="3204489" cy="1602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3192544" y="2745977"/>
            <a:ext cx="225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Estimated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globally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averaged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reward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>
            <a:off x="5449268" y="3098647"/>
            <a:ext cx="449360" cy="52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6224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83"/>
    </mc:Choice>
    <mc:Fallback xmlns="">
      <p:transition spd="slow" advTm="20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4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Modeling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Conclusions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89204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0"/>
    </mc:Choice>
    <mc:Fallback xmlns="">
      <p:transition spd="slow" advTm="1589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15936" y="1302750"/>
            <a:ext cx="12407964" cy="5174250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Regularity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conditions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for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MDP [Bhatnagar et al. ’09]</a:t>
            </a: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1200" dirty="0">
              <a:latin typeface="+mn-lt"/>
            </a:endParaRPr>
          </a:p>
          <a:p>
            <a:endParaRPr lang="en-US" altLang="zh-CN" sz="10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Policy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parameter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set [Bhatnagar et al. ’09]</a:t>
            </a:r>
          </a:p>
          <a:p>
            <a:endParaRPr lang="en-US" altLang="zh-CN" sz="4400" dirty="0">
              <a:latin typeface="+mn-lt"/>
            </a:endParaRPr>
          </a:p>
          <a:p>
            <a:endParaRPr lang="en-US" altLang="zh-CN" sz="15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Linear function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approximation [</a:t>
            </a:r>
            <a:r>
              <a:rPr lang="en-US" altLang="zh-CN" sz="3200" dirty="0" err="1">
                <a:latin typeface="+mn-lt"/>
              </a:rPr>
              <a:t>Tsitsiklis</a:t>
            </a:r>
            <a:r>
              <a:rPr lang="en-US" altLang="zh-CN" sz="3200" dirty="0">
                <a:latin typeface="+mn-lt"/>
              </a:rPr>
              <a:t> &amp; Van Roy, ’99]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133" y="466199"/>
            <a:ext cx="9473430" cy="726801"/>
          </a:xfrm>
        </p:spPr>
        <p:txBody>
          <a:bodyPr/>
          <a:lstStyle/>
          <a:p>
            <a:r>
              <a:rPr lang="en-US" altLang="zh-CN" dirty="0"/>
              <a:t>Assumptions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61947" y="3222460"/>
            <a:ext cx="326245" cy="2524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55039" y="3953139"/>
            <a:ext cx="388256" cy="2357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82325" y="3040188"/>
            <a:ext cx="331140" cy="1776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1C04AD-96CA-8748-B90B-0ED8BD8AC0F0}"/>
              </a:ext>
            </a:extLst>
          </p:cNvPr>
          <p:cNvGrpSpPr/>
          <p:nvPr/>
        </p:nvGrpSpPr>
        <p:grpSpPr>
          <a:xfrm>
            <a:off x="2261947" y="1936010"/>
            <a:ext cx="9802801" cy="895784"/>
            <a:chOff x="1988473" y="1936735"/>
            <a:chExt cx="10392524" cy="9687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EE7C66-85EC-EE4A-AC82-1EA4F683F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8473" y="1936735"/>
              <a:ext cx="10392524" cy="9687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3372914" y="2006577"/>
              <a:ext cx="422290" cy="2532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88877-94E1-E540-8E03-5AC42586A8C6}"/>
              </a:ext>
            </a:extLst>
          </p:cNvPr>
          <p:cNvSpPr/>
          <p:nvPr/>
        </p:nvSpPr>
        <p:spPr>
          <a:xfrm>
            <a:off x="3594903" y="3078273"/>
            <a:ext cx="398327" cy="234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920F6A-8131-E943-A449-91C0ABD536D9}"/>
              </a:ext>
            </a:extLst>
          </p:cNvPr>
          <p:cNvGrpSpPr/>
          <p:nvPr/>
        </p:nvGrpSpPr>
        <p:grpSpPr>
          <a:xfrm>
            <a:off x="2261947" y="4084504"/>
            <a:ext cx="10178409" cy="911031"/>
            <a:chOff x="2261947" y="3825424"/>
            <a:chExt cx="10178409" cy="9110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1B6D437-5488-8040-9D34-84CD093CC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947" y="3825424"/>
              <a:ext cx="10178409" cy="9110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E6F02D-EC7B-BB44-A1F2-763E5AAF7C22}"/>
                </a:ext>
              </a:extLst>
            </p:cNvPr>
            <p:cNvSpPr/>
            <p:nvPr/>
          </p:nvSpPr>
          <p:spPr>
            <a:xfrm>
              <a:off x="3686759" y="3896140"/>
              <a:ext cx="398327" cy="234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884FCC-F889-B249-8C72-B6745E4BB172}"/>
              </a:ext>
            </a:extLst>
          </p:cNvPr>
          <p:cNvGrpSpPr/>
          <p:nvPr/>
        </p:nvGrpSpPr>
        <p:grpSpPr>
          <a:xfrm>
            <a:off x="2261947" y="2996549"/>
            <a:ext cx="9719038" cy="331331"/>
            <a:chOff x="2261947" y="2972970"/>
            <a:chExt cx="9719038" cy="33133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EA0C56C-CB5E-F449-A9B2-5FC437631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947" y="2972970"/>
              <a:ext cx="9719038" cy="331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ECB996-298E-7443-87A5-A63842EC049C}"/>
                </a:ext>
              </a:extLst>
            </p:cNvPr>
            <p:cNvSpPr/>
            <p:nvPr/>
          </p:nvSpPr>
          <p:spPr>
            <a:xfrm>
              <a:off x="3658224" y="3016378"/>
              <a:ext cx="398327" cy="234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15D939-B1A9-8F43-8589-46E829C0BAD7}"/>
              </a:ext>
            </a:extLst>
          </p:cNvPr>
          <p:cNvGrpSpPr/>
          <p:nvPr/>
        </p:nvGrpSpPr>
        <p:grpSpPr>
          <a:xfrm>
            <a:off x="2261947" y="5786172"/>
            <a:ext cx="9962561" cy="1415571"/>
            <a:chOff x="2261947" y="5251720"/>
            <a:chExt cx="9962561" cy="14155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47E9A3D-55C0-CE47-90D7-1A2AFC133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1947" y="5251720"/>
              <a:ext cx="9962561" cy="14155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57280E1-427E-124F-9FFD-7CD7F9D1F1A1}"/>
                </a:ext>
              </a:extLst>
            </p:cNvPr>
            <p:cNvSpPr/>
            <p:nvPr/>
          </p:nvSpPr>
          <p:spPr>
            <a:xfrm>
              <a:off x="3621407" y="5266520"/>
              <a:ext cx="398327" cy="234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4948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9"/>
    </mc:Choice>
    <mc:Fallback xmlns="">
      <p:transition spd="slow" advTm="24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3586" y="1322686"/>
            <a:ext cx="12824014" cy="5156942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Consensus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weight</a:t>
            </a:r>
            <a:r>
              <a:rPr lang="zh-CN" altLang="en-US" sz="3200" dirty="0">
                <a:latin typeface="+mn-lt"/>
              </a:rPr>
              <a:t> </a:t>
            </a:r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2000" dirty="0">
              <a:latin typeface="+mn-lt"/>
            </a:endParaRPr>
          </a:p>
          <a:p>
            <a:endParaRPr lang="en-US" altLang="zh-CN" sz="2000" dirty="0">
              <a:latin typeface="+mn-lt"/>
            </a:endParaRPr>
          </a:p>
          <a:p>
            <a:endParaRPr lang="en-US" altLang="zh-CN" sz="10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Define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projected-gradient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operator</a:t>
            </a:r>
            <a:r>
              <a:rPr lang="zh-CN" altLang="en-US" sz="3200" dirty="0">
                <a:latin typeface="+mn-lt"/>
              </a:rPr>
              <a:t>        </a:t>
            </a:r>
            <a:r>
              <a:rPr lang="en-US" altLang="zh-CN" sz="3200" dirty="0">
                <a:latin typeface="+mn-lt"/>
              </a:rPr>
              <a:t>:</a:t>
            </a:r>
          </a:p>
          <a:p>
            <a:r>
              <a:rPr lang="en-US" altLang="zh-CN" sz="3200" dirty="0">
                <a:latin typeface="+mn-lt"/>
              </a:rPr>
              <a:t>Bellman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operators: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CF016BC-61A8-C745-B1D4-913DBE97E2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133" y="466199"/>
            <a:ext cx="9473430" cy="726801"/>
          </a:xfrm>
        </p:spPr>
        <p:txBody>
          <a:bodyPr/>
          <a:lstStyle/>
          <a:p>
            <a:r>
              <a:rPr lang="en-US" altLang="zh-CN" dirty="0"/>
              <a:t>Assumptions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930824" y="2165874"/>
            <a:ext cx="388256" cy="2357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r="84609" b="-7852"/>
          <a:stretch/>
        </p:blipFill>
        <p:spPr>
          <a:xfrm>
            <a:off x="4554334" y="1496620"/>
            <a:ext cx="296546" cy="3265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690" y="5269677"/>
            <a:ext cx="4712833" cy="6097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5700" y="5300157"/>
            <a:ext cx="553988" cy="4304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483" y="6174393"/>
            <a:ext cx="3294183" cy="46042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5803" y="6794937"/>
            <a:ext cx="3375407" cy="4329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85B6A49-09E1-494B-A3D7-3CE88E6509BF}"/>
              </a:ext>
            </a:extLst>
          </p:cNvPr>
          <p:cNvGrpSpPr/>
          <p:nvPr/>
        </p:nvGrpSpPr>
        <p:grpSpPr>
          <a:xfrm>
            <a:off x="2514860" y="2070977"/>
            <a:ext cx="10074739" cy="2857478"/>
            <a:chOff x="2514860" y="1888097"/>
            <a:chExt cx="10074739" cy="28574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62A6F0-9602-1F41-9F07-883338AF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4860" y="1888097"/>
              <a:ext cx="10074739" cy="28574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09E23E-C135-CC4B-BF62-08A9CB736BC4}"/>
                </a:ext>
              </a:extLst>
            </p:cNvPr>
            <p:cNvSpPr/>
            <p:nvPr/>
          </p:nvSpPr>
          <p:spPr>
            <a:xfrm>
              <a:off x="3869249" y="1941210"/>
              <a:ext cx="398327" cy="234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70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3"/>
    </mc:Choice>
    <mc:Fallback xmlns="">
      <p:transition spd="slow" advTm="17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50728" y="1436220"/>
            <a:ext cx="12277591" cy="6625740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Algorithm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1</a:t>
            </a:r>
          </a:p>
          <a:p>
            <a:pPr lvl="1"/>
            <a:r>
              <a:rPr lang="en-US" altLang="zh-CN" sz="2700" dirty="0">
                <a:latin typeface="+mn-lt"/>
              </a:rPr>
              <a:t>Critic-step</a:t>
            </a: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15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95281" y="526057"/>
            <a:ext cx="9473430" cy="726801"/>
          </a:xfrm>
        </p:spPr>
        <p:txBody>
          <a:bodyPr/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89078" y="2967045"/>
            <a:ext cx="403326" cy="2552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5FD62A-AE7B-43B3-BD06-E9D7C4D742C5}"/>
              </a:ext>
            </a:extLst>
          </p:cNvPr>
          <p:cNvCxnSpPr>
            <a:cxnSpLocks/>
          </p:cNvCxnSpPr>
          <p:nvPr/>
        </p:nvCxnSpPr>
        <p:spPr>
          <a:xfrm flipV="1">
            <a:off x="5287860" y="5645453"/>
            <a:ext cx="685800" cy="32256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0464A5-2FD1-4D5D-8FD5-B1ADAB1F5DD1}"/>
              </a:ext>
            </a:extLst>
          </p:cNvPr>
          <p:cNvSpPr txBox="1"/>
          <p:nvPr/>
        </p:nvSpPr>
        <p:spPr>
          <a:xfrm>
            <a:off x="2292588" y="6078710"/>
            <a:ext cx="6676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fixed-point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that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single-agent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critic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step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converges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9BF95-1EF5-6B44-99EA-2637B5899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41" y="2809030"/>
            <a:ext cx="11670632" cy="2816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DEBB06-E8B1-8F46-830E-DBC073516560}"/>
              </a:ext>
            </a:extLst>
          </p:cNvPr>
          <p:cNvSpPr/>
          <p:nvPr/>
        </p:nvSpPr>
        <p:spPr>
          <a:xfrm>
            <a:off x="2584562" y="2860517"/>
            <a:ext cx="463438" cy="234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721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4"/>
    </mc:Choice>
    <mc:Fallback xmlns="">
      <p:transition spd="slow" advTm="23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6448" y="1297173"/>
            <a:ext cx="11856377" cy="4920491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altLang="zh-CN" sz="3200" dirty="0">
                <a:latin typeface="+mn-lt"/>
              </a:rPr>
              <a:t>Algorithm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1</a:t>
            </a:r>
          </a:p>
          <a:p>
            <a:pPr lvl="1">
              <a:spcBef>
                <a:spcPts val="500"/>
              </a:spcBef>
            </a:pPr>
            <a:r>
              <a:rPr lang="en-US" altLang="zh-CN" sz="2700" dirty="0">
                <a:latin typeface="+mn-lt"/>
              </a:rPr>
              <a:t>Actor-step</a:t>
            </a: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pPr lvl="1"/>
            <a:endParaRPr lang="en-US" altLang="zh-CN" sz="2700" dirty="0">
              <a:latin typeface="+mn-lt"/>
            </a:endParaRPr>
          </a:p>
          <a:p>
            <a:pPr marL="524751" lvl="1" indent="0">
              <a:buNone/>
            </a:pPr>
            <a:endParaRPr lang="en-US" altLang="zh-CN" sz="1300" dirty="0">
              <a:latin typeface="+mn-lt"/>
            </a:endParaRPr>
          </a:p>
          <a:p>
            <a:pPr marL="524751" lvl="1" indent="0">
              <a:buNone/>
            </a:pPr>
            <a:endParaRPr lang="en-US" altLang="zh-CN" sz="400" dirty="0">
              <a:latin typeface="+mn-lt"/>
            </a:endParaRPr>
          </a:p>
          <a:p>
            <a:pPr>
              <a:spcBef>
                <a:spcPts val="500"/>
              </a:spcBef>
            </a:pPr>
            <a:r>
              <a:rPr lang="en-US" altLang="zh-CN" sz="3200" dirty="0">
                <a:latin typeface="+mn-lt"/>
              </a:rPr>
              <a:t>Algorithm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2</a:t>
            </a:r>
          </a:p>
          <a:p>
            <a:pPr lvl="1">
              <a:spcBef>
                <a:spcPts val="500"/>
              </a:spcBef>
            </a:pPr>
            <a:r>
              <a:rPr lang="en-US" altLang="zh-CN" sz="2700" dirty="0">
                <a:latin typeface="+mn-lt"/>
              </a:rPr>
              <a:t>Critic-step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604AE89-C908-AC40-8BDB-23D263CA1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281" y="526057"/>
            <a:ext cx="9473430" cy="726801"/>
          </a:xfrm>
        </p:spPr>
        <p:txBody>
          <a:bodyPr/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08468" y="6129651"/>
            <a:ext cx="493069" cy="259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D03FA1-B377-3044-A26B-203A5C3E2CB0}"/>
              </a:ext>
            </a:extLst>
          </p:cNvPr>
          <p:cNvGrpSpPr/>
          <p:nvPr/>
        </p:nvGrpSpPr>
        <p:grpSpPr>
          <a:xfrm>
            <a:off x="2289552" y="2487332"/>
            <a:ext cx="10841570" cy="1354805"/>
            <a:chOff x="2102695" y="2423582"/>
            <a:chExt cx="11206716" cy="13706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C4F9EB-D67A-9E40-B060-31D5704B4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2695" y="2423582"/>
              <a:ext cx="11206716" cy="13706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7846AB-23E6-3542-A62A-71CFA87DE3D3}"/>
                </a:ext>
              </a:extLst>
            </p:cNvPr>
            <p:cNvSpPr/>
            <p:nvPr/>
          </p:nvSpPr>
          <p:spPr>
            <a:xfrm>
              <a:off x="3236834" y="2441870"/>
              <a:ext cx="518302" cy="295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978C1D-3441-4244-AA5A-B09DDDF2B2D7}"/>
              </a:ext>
            </a:extLst>
          </p:cNvPr>
          <p:cNvGrpSpPr/>
          <p:nvPr/>
        </p:nvGrpSpPr>
        <p:grpSpPr>
          <a:xfrm>
            <a:off x="2289552" y="5312573"/>
            <a:ext cx="10681865" cy="2120193"/>
            <a:chOff x="2380992" y="4672493"/>
            <a:chExt cx="10366853" cy="200034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37B16A-2BED-2140-9C2D-C25AC364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0992" y="4672493"/>
              <a:ext cx="10366853" cy="20003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0095E6-2805-9547-9A3E-C06E2C26C74E}"/>
                </a:ext>
              </a:extLst>
            </p:cNvPr>
            <p:cNvSpPr/>
            <p:nvPr/>
          </p:nvSpPr>
          <p:spPr>
            <a:xfrm>
              <a:off x="3455091" y="4747054"/>
              <a:ext cx="518302" cy="295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529392-5DA0-8E42-BEBC-E6BD70B56E04}"/>
              </a:ext>
            </a:extLst>
          </p:cNvPr>
          <p:cNvCxnSpPr>
            <a:cxnSpLocks/>
          </p:cNvCxnSpPr>
          <p:nvPr/>
        </p:nvCxnSpPr>
        <p:spPr>
          <a:xfrm flipV="1">
            <a:off x="7611413" y="3870585"/>
            <a:ext cx="0" cy="43325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EBE086-D3E5-5748-97A6-A83074806F55}"/>
              </a:ext>
            </a:extLst>
          </p:cNvPr>
          <p:cNvSpPr txBox="1"/>
          <p:nvPr/>
        </p:nvSpPr>
        <p:spPr>
          <a:xfrm>
            <a:off x="3930340" y="4303840"/>
            <a:ext cx="8373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best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convergence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result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hope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even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single-agent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actor-critic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0646E3-9861-C740-8544-725FF424414B}"/>
              </a:ext>
            </a:extLst>
          </p:cNvPr>
          <p:cNvSpPr/>
          <p:nvPr/>
        </p:nvSpPr>
        <p:spPr>
          <a:xfrm>
            <a:off x="2019312" y="2747042"/>
            <a:ext cx="2770402" cy="51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46CF11-D5F5-FF47-A4D1-839F74316694}"/>
              </a:ext>
            </a:extLst>
          </p:cNvPr>
          <p:cNvSpPr/>
          <p:nvPr/>
        </p:nvSpPr>
        <p:spPr>
          <a:xfrm>
            <a:off x="11756570" y="2395373"/>
            <a:ext cx="1547035" cy="51188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32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93"/>
    </mc:Choice>
    <mc:Fallback xmlns="">
      <p:transition spd="slow" advTm="16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7" y="1400325"/>
            <a:ext cx="12890977" cy="7879599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Many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practical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applications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involve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ED3323"/>
                </a:solidFill>
                <a:latin typeface="+mn-lt"/>
              </a:rPr>
              <a:t>multiple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agents</a:t>
            </a:r>
          </a:p>
          <a:p>
            <a:pPr lvl="1"/>
            <a:r>
              <a:rPr lang="en-US" altLang="zh-CN" sz="2690" dirty="0">
                <a:latin typeface="+mn-lt"/>
              </a:rPr>
              <a:t>Robotics, autonomous vehicles</a:t>
            </a:r>
          </a:p>
          <a:p>
            <a:pPr lvl="1"/>
            <a:r>
              <a:rPr lang="en-US" altLang="zh-CN" sz="2690" dirty="0">
                <a:latin typeface="+mn-lt"/>
              </a:rPr>
              <a:t>Sensor</a:t>
            </a:r>
            <a:r>
              <a:rPr lang="zh-CN" altLang="en-US" sz="2690" dirty="0">
                <a:latin typeface="+mn-lt"/>
              </a:rPr>
              <a:t> </a:t>
            </a:r>
            <a:r>
              <a:rPr lang="en-US" altLang="zh-CN" sz="2690" dirty="0">
                <a:latin typeface="+mn-lt"/>
              </a:rPr>
              <a:t>networks</a:t>
            </a:r>
          </a:p>
          <a:p>
            <a:pPr lvl="1"/>
            <a:r>
              <a:rPr lang="en-US" altLang="zh-CN" sz="2690" dirty="0">
                <a:latin typeface="+mn-lt"/>
              </a:rPr>
              <a:t>Video games,</a:t>
            </a:r>
            <a:r>
              <a:rPr lang="zh-CN" altLang="en-US" sz="2690" dirty="0">
                <a:latin typeface="+mn-lt"/>
              </a:rPr>
              <a:t> </a:t>
            </a:r>
            <a:r>
              <a:rPr lang="en-US" altLang="zh-CN" sz="2690" dirty="0">
                <a:latin typeface="+mn-lt"/>
              </a:rPr>
              <a:t>game</a:t>
            </a:r>
            <a:r>
              <a:rPr lang="zh-CN" altLang="en-US" sz="2690" dirty="0">
                <a:latin typeface="+mn-lt"/>
              </a:rPr>
              <a:t> </a:t>
            </a:r>
            <a:r>
              <a:rPr lang="en-US" altLang="zh-CN" sz="2690" dirty="0">
                <a:latin typeface="+mn-lt"/>
              </a:rPr>
              <a:t>of</a:t>
            </a:r>
            <a:r>
              <a:rPr lang="zh-CN" altLang="en-US" sz="2690" dirty="0">
                <a:latin typeface="+mn-lt"/>
              </a:rPr>
              <a:t> </a:t>
            </a:r>
            <a:r>
              <a:rPr lang="en-US" altLang="zh-CN" sz="2690" dirty="0">
                <a:latin typeface="+mn-lt"/>
              </a:rPr>
              <a:t>Go</a:t>
            </a:r>
            <a:endParaRPr lang="en-US" altLang="zh-CN" sz="2690" dirty="0">
              <a:solidFill>
                <a:srgbClr val="172948"/>
              </a:solidFill>
              <a:latin typeface="+mn-lt"/>
            </a:endParaRPr>
          </a:p>
          <a:p>
            <a:pPr lvl="1"/>
            <a:endParaRPr lang="en-US" altLang="zh-CN" sz="500" dirty="0">
              <a:solidFill>
                <a:srgbClr val="172948"/>
              </a:solidFill>
              <a:latin typeface="+mn-lt"/>
            </a:endParaRPr>
          </a:p>
          <a:p>
            <a:pPr lvl="0"/>
            <a:r>
              <a:rPr lang="en-US" altLang="zh-CN" sz="3200" dirty="0">
                <a:latin typeface="Calibri"/>
              </a:rPr>
              <a:t>Settings:</a:t>
            </a:r>
          </a:p>
          <a:p>
            <a:pPr lvl="1"/>
            <a:r>
              <a:rPr lang="en-US" altLang="zh-CN" sz="2690" dirty="0">
                <a:solidFill>
                  <a:srgbClr val="ED3323"/>
                </a:solidFill>
                <a:latin typeface="Calibri"/>
              </a:rPr>
              <a:t>Cooperative</a:t>
            </a:r>
            <a:endParaRPr lang="en-US" altLang="zh-CN" sz="2690" dirty="0">
              <a:latin typeface="Calibri"/>
            </a:endParaRPr>
          </a:p>
          <a:p>
            <a:pPr lvl="1"/>
            <a:r>
              <a:rPr lang="en-US" altLang="zh-CN" sz="2690" dirty="0">
                <a:solidFill>
                  <a:srgbClr val="ED3323"/>
                </a:solidFill>
                <a:latin typeface="Calibri"/>
              </a:rPr>
              <a:t>Non-cooperative</a:t>
            </a:r>
            <a:endParaRPr lang="en-US" altLang="zh-CN" sz="2690" dirty="0">
              <a:latin typeface="Calibri"/>
            </a:endParaRPr>
          </a:p>
          <a:p>
            <a:pPr lvl="1"/>
            <a:r>
              <a:rPr lang="en-US" altLang="zh-CN" sz="2690" dirty="0">
                <a:solidFill>
                  <a:srgbClr val="ED3323"/>
                </a:solidFill>
                <a:latin typeface="Calibri"/>
              </a:rPr>
              <a:t>Mixed</a:t>
            </a:r>
            <a:r>
              <a:rPr lang="zh-CN" altLang="en-US" sz="2690" dirty="0">
                <a:latin typeface="Calibri"/>
              </a:rPr>
              <a:t> </a:t>
            </a:r>
            <a:r>
              <a:rPr lang="en-US" altLang="zh-CN" sz="2690" dirty="0">
                <a:latin typeface="Calibri"/>
              </a:rPr>
              <a:t>of</a:t>
            </a:r>
            <a:r>
              <a:rPr lang="zh-CN" altLang="en-US" sz="2690" dirty="0">
                <a:latin typeface="Calibri"/>
              </a:rPr>
              <a:t> </a:t>
            </a:r>
            <a:r>
              <a:rPr lang="en-US" altLang="zh-CN" sz="2690" dirty="0">
                <a:latin typeface="Calibri"/>
              </a:rPr>
              <a:t>the</a:t>
            </a:r>
            <a:r>
              <a:rPr lang="zh-CN" altLang="en-US" sz="2690" dirty="0">
                <a:latin typeface="Calibri"/>
              </a:rPr>
              <a:t> </a:t>
            </a:r>
            <a:r>
              <a:rPr lang="en-US" altLang="zh-CN" sz="2690" dirty="0">
                <a:latin typeface="Calibri"/>
              </a:rPr>
              <a:t>two</a:t>
            </a:r>
          </a:p>
          <a:p>
            <a:r>
              <a:rPr lang="en-US" altLang="zh-CN" sz="3200" dirty="0">
                <a:latin typeface="+mn-lt"/>
              </a:rPr>
              <a:t>Algorithms:</a:t>
            </a:r>
          </a:p>
          <a:p>
            <a:pPr lvl="1"/>
            <a:r>
              <a:rPr lang="en-US" altLang="zh-CN" sz="2685" dirty="0">
                <a:solidFill>
                  <a:srgbClr val="ED3323"/>
                </a:solidFill>
                <a:latin typeface="+mn-lt"/>
              </a:rPr>
              <a:t>Tabular</a:t>
            </a:r>
            <a:r>
              <a:rPr lang="zh-CN" altLang="en-US" sz="2685" dirty="0">
                <a:solidFill>
                  <a:srgbClr val="ED3323"/>
                </a:solidFill>
                <a:latin typeface="+mn-lt"/>
              </a:rPr>
              <a:t> </a:t>
            </a:r>
            <a:r>
              <a:rPr lang="en-US" altLang="zh-CN" sz="2685" dirty="0">
                <a:solidFill>
                  <a:srgbClr val="ED3323"/>
                </a:solidFill>
                <a:latin typeface="+mn-lt"/>
              </a:rPr>
              <a:t>case/linear</a:t>
            </a:r>
            <a:r>
              <a:rPr lang="zh-CN" altLang="en-US" sz="2685" dirty="0">
                <a:solidFill>
                  <a:srgbClr val="ED3323"/>
                </a:solidFill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function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approximation,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with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convergence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guarantee</a:t>
            </a:r>
          </a:p>
          <a:p>
            <a:pPr lvl="1"/>
            <a:r>
              <a:rPr lang="en-US" altLang="zh-CN" sz="2685" dirty="0">
                <a:solidFill>
                  <a:srgbClr val="ED3323"/>
                </a:solidFill>
                <a:latin typeface="+mn-lt"/>
              </a:rPr>
              <a:t>Neural-nets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for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function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approximation,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mostly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purely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empirical</a:t>
            </a:r>
          </a:p>
          <a:p>
            <a:pPr lvl="1"/>
            <a:endParaRPr lang="en-US" altLang="zh-CN" sz="2690" dirty="0">
              <a:latin typeface="+mn-lt"/>
            </a:endParaRPr>
          </a:p>
          <a:p>
            <a:pPr marL="524751" lvl="1" indent="0">
              <a:buNone/>
            </a:pPr>
            <a:endParaRPr lang="en-US" altLang="zh-CN" sz="269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Multi-Agent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(MARL)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D7DF71-F001-5C4C-B85A-BA5C7B0B0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918" y="2546361"/>
            <a:ext cx="5286705" cy="31109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9F2F22-A5A7-0F45-8F76-9C8611BBBF33}"/>
              </a:ext>
            </a:extLst>
          </p:cNvPr>
          <p:cNvSpPr/>
          <p:nvPr/>
        </p:nvSpPr>
        <p:spPr>
          <a:xfrm>
            <a:off x="7337163" y="3274478"/>
            <a:ext cx="910020" cy="40070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948800-C738-BE46-8617-9362D1BE5852}"/>
              </a:ext>
            </a:extLst>
          </p:cNvPr>
          <p:cNvSpPr/>
          <p:nvPr/>
        </p:nvSpPr>
        <p:spPr>
          <a:xfrm>
            <a:off x="8851596" y="3221134"/>
            <a:ext cx="2165166" cy="51726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2691D-3E07-AD44-8910-C5FB60D413D9}"/>
              </a:ext>
            </a:extLst>
          </p:cNvPr>
          <p:cNvSpPr txBox="1"/>
          <p:nvPr/>
        </p:nvSpPr>
        <p:spPr>
          <a:xfrm>
            <a:off x="6710974" y="2369625"/>
            <a:ext cx="2140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2284B"/>
                </a:solidFill>
              </a:rPr>
              <a:t>RL</a:t>
            </a:r>
            <a:endParaRPr lang="en-US" dirty="0">
              <a:solidFill>
                <a:srgbClr val="12284B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D6785C-4D4C-EF43-931F-38436D562620}"/>
              </a:ext>
            </a:extLst>
          </p:cNvPr>
          <p:cNvCxnSpPr>
            <a:cxnSpLocks/>
          </p:cNvCxnSpPr>
          <p:nvPr/>
        </p:nvCxnSpPr>
        <p:spPr>
          <a:xfrm>
            <a:off x="7776175" y="2818976"/>
            <a:ext cx="33861" cy="3316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FD8EE8-3802-B948-850A-DB540070D7A2}"/>
              </a:ext>
            </a:extLst>
          </p:cNvPr>
          <p:cNvSpPr txBox="1"/>
          <p:nvPr/>
        </p:nvSpPr>
        <p:spPr>
          <a:xfrm>
            <a:off x="8660352" y="2369309"/>
            <a:ext cx="2140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2284B"/>
                </a:solidFill>
              </a:rPr>
              <a:t>MARL</a:t>
            </a:r>
            <a:endParaRPr lang="en-US" dirty="0">
              <a:solidFill>
                <a:srgbClr val="12284B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BD889E-3F84-6F43-8135-BA2D424D984B}"/>
              </a:ext>
            </a:extLst>
          </p:cNvPr>
          <p:cNvCxnSpPr>
            <a:cxnSpLocks/>
          </p:cNvCxnSpPr>
          <p:nvPr/>
        </p:nvCxnSpPr>
        <p:spPr>
          <a:xfrm>
            <a:off x="9822177" y="2780665"/>
            <a:ext cx="33861" cy="3316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54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33024" y="1436220"/>
            <a:ext cx="12170911" cy="5019444"/>
          </a:xfrm>
        </p:spPr>
        <p:txBody>
          <a:bodyPr/>
          <a:lstStyle/>
          <a:p>
            <a:pPr lvl="0"/>
            <a:r>
              <a:rPr lang="en-US" altLang="zh-CN" sz="3200" dirty="0">
                <a:latin typeface="Calibri"/>
              </a:rPr>
              <a:t>Algorithm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2</a:t>
            </a:r>
          </a:p>
          <a:p>
            <a:pPr lvl="1"/>
            <a:r>
              <a:rPr lang="en-US" altLang="zh-CN" sz="2700" dirty="0">
                <a:latin typeface="Calibri"/>
              </a:rPr>
              <a:t>Actor-step</a:t>
            </a: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pPr lvl="1"/>
            <a:endParaRPr lang="en-US" altLang="zh-CN" sz="2685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7522585-D97D-FB4E-BAF8-5EB9975D6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281" y="526057"/>
            <a:ext cx="9473430" cy="726801"/>
          </a:xfrm>
        </p:spPr>
        <p:txBody>
          <a:bodyPr/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C64597-E02F-7C49-8A3F-136CAFF11A45}"/>
              </a:ext>
            </a:extLst>
          </p:cNvPr>
          <p:cNvGrpSpPr/>
          <p:nvPr/>
        </p:nvGrpSpPr>
        <p:grpSpPr>
          <a:xfrm>
            <a:off x="1891718" y="2696049"/>
            <a:ext cx="11110162" cy="1328111"/>
            <a:chOff x="1770871" y="2803017"/>
            <a:chExt cx="11110162" cy="13281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3B671E-F2C3-6F45-99C4-820A99285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0871" y="2803017"/>
              <a:ext cx="11110162" cy="1328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058D2F-87BC-2E4B-B4D6-731E9077296F}"/>
                </a:ext>
              </a:extLst>
            </p:cNvPr>
            <p:cNvSpPr/>
            <p:nvPr/>
          </p:nvSpPr>
          <p:spPr>
            <a:xfrm>
              <a:off x="2952159" y="2803017"/>
              <a:ext cx="534051" cy="312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996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6"/>
    </mc:Choice>
    <mc:Fallback xmlns="">
      <p:transition spd="slow" advTm="524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6448" y="1472796"/>
            <a:ext cx="12372079" cy="492800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Basic technique: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two-timescale stochastic approximation </a:t>
            </a:r>
            <a:r>
              <a:rPr lang="en-US" altLang="zh-CN" sz="3200" dirty="0">
                <a:latin typeface="+mn-lt"/>
              </a:rPr>
              <a:t>[</a:t>
            </a:r>
            <a:r>
              <a:rPr lang="en-US" altLang="zh-CN" sz="3200" dirty="0" err="1">
                <a:latin typeface="+mn-lt"/>
              </a:rPr>
              <a:t>Borkar</a:t>
            </a:r>
            <a:r>
              <a:rPr lang="en-US" altLang="zh-CN" sz="3200" dirty="0">
                <a:latin typeface="+mn-lt"/>
              </a:rPr>
              <a:t>, ’08]</a:t>
            </a: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Critic-step: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most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existing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proof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techniques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distributed/consensus 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optimization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do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not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apply</a:t>
            </a: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latin typeface="+mn-lt"/>
              </a:rPr>
              <a:t>TD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update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is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not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stochastic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gradient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endParaRPr lang="en-US" altLang="zh-CN" sz="2700" dirty="0">
              <a:solidFill>
                <a:srgbClr val="FF0000"/>
              </a:solidFill>
              <a:latin typeface="+mn-lt"/>
            </a:endParaRPr>
          </a:p>
          <a:p>
            <a:pPr marL="524751" lvl="1" indent="0">
              <a:spcBef>
                <a:spcPts val="1200"/>
              </a:spcBef>
              <a:buNone/>
            </a:pP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   </a:t>
            </a:r>
            <a:r>
              <a:rPr lang="en-US" altLang="zh-CN" sz="2700" dirty="0">
                <a:latin typeface="+mn-lt"/>
              </a:rPr>
              <a:t>of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fixed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and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well-defined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function</a:t>
            </a: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latin typeface="+mn-lt"/>
              </a:rPr>
              <a:t>Noises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are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correlated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in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online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RL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algorithms</a:t>
            </a:r>
          </a:p>
          <a:p>
            <a:pPr>
              <a:spcBef>
                <a:spcPts val="1200"/>
              </a:spcBef>
            </a:pPr>
            <a:endParaRPr lang="en-US" altLang="zh-CN" sz="10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As a byproduct, we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have also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proved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the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stability</a:t>
            </a:r>
            <a:r>
              <a:rPr lang="en-US" altLang="zh-CN" sz="3200" dirty="0">
                <a:latin typeface="+mn-lt"/>
              </a:rPr>
              <a:t>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i.e.,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almost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sure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boundedness</a:t>
            </a:r>
            <a:r>
              <a:rPr lang="en-US" altLang="zh-CN" sz="3200" dirty="0">
                <a:latin typeface="+mn-lt"/>
              </a:rPr>
              <a:t>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of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this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1"/>
                </a:solidFill>
                <a:latin typeface="+mn-lt"/>
              </a:rPr>
              <a:t>consensus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stochastic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sequence</a:t>
            </a:r>
          </a:p>
          <a:p>
            <a:pPr>
              <a:spcBef>
                <a:spcPts val="1200"/>
              </a:spcBef>
            </a:pPr>
            <a:endParaRPr lang="en-US" altLang="zh-CN" sz="10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latin typeface="+mn-lt"/>
              </a:rPr>
              <a:t>The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same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type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of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convergence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guarantees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single-agent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actor-critic</a:t>
            </a: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  <a:p>
            <a:pPr>
              <a:spcBef>
                <a:spcPts val="1200"/>
              </a:spcBef>
            </a:pPr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85553" y="544827"/>
            <a:ext cx="9473430" cy="726801"/>
          </a:xfrm>
        </p:spPr>
        <p:txBody>
          <a:bodyPr/>
          <a:lstStyle/>
          <a:p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Remarks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799" y="3044762"/>
            <a:ext cx="4168764" cy="143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10996139" y="2935034"/>
            <a:ext cx="2060983" cy="672274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068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73"/>
    </mc:Choice>
    <mc:Fallback xmlns="">
      <p:transition spd="slow" advTm="108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Modeling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Conclusions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4009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"/>
    </mc:Choice>
    <mc:Fallback xmlns="">
      <p:transition spd="slow" advTm="152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78494" y="1253224"/>
            <a:ext cx="12332771" cy="5099132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Randomly generated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MDP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+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linear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function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approximation</a:t>
            </a: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132" y="479803"/>
            <a:ext cx="9473430" cy="726801"/>
          </a:xfrm>
        </p:spPr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Function Approximation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9266" y="2401341"/>
            <a:ext cx="4122066" cy="3489793"/>
            <a:chOff x="804123" y="2198473"/>
            <a:chExt cx="4347952" cy="37055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642" y="2198473"/>
              <a:ext cx="4169734" cy="3302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6BE7624-5AB1-418C-A663-A706BFF49FA5}"/>
                </a:ext>
              </a:extLst>
            </p:cNvPr>
            <p:cNvSpPr txBox="1"/>
            <p:nvPr/>
          </p:nvSpPr>
          <p:spPr>
            <a:xfrm>
              <a:off x="804123" y="5520978"/>
              <a:ext cx="4347952" cy="383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02060"/>
                  </a:solidFill>
                </a:rPr>
                <a:t>Fig.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Convergence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of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globally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averaged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returns</a:t>
              </a:r>
              <a:endParaRPr lang="zh-CN" altLang="en-US" sz="15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60028" y="1773596"/>
            <a:ext cx="5575139" cy="2516008"/>
            <a:chOff x="4627704" y="1763583"/>
            <a:chExt cx="5575139" cy="25160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7704" y="1763583"/>
              <a:ext cx="5575139" cy="2230968"/>
            </a:xfrm>
            <a:prstGeom prst="rect">
              <a:avLst/>
            </a:prstGeom>
          </p:spPr>
        </p:pic>
        <p:sp>
          <p:nvSpPr>
            <p:cNvPr id="9" name="文本框 5">
              <a:extLst>
                <a:ext uri="{FF2B5EF4-FFF2-40B4-BE49-F238E27FC236}">
                  <a16:creationId xmlns:a16="http://schemas.microsoft.com/office/drawing/2014/main" id="{56BE7624-5AB1-418C-A663-A706BFF49FA5}"/>
                </a:ext>
              </a:extLst>
            </p:cNvPr>
            <p:cNvSpPr txBox="1"/>
            <p:nvPr/>
          </p:nvSpPr>
          <p:spPr>
            <a:xfrm>
              <a:off x="6059244" y="3956425"/>
              <a:ext cx="32148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02060"/>
                  </a:solidFill>
                </a:rPr>
                <a:t>Fig.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Convergence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of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value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functions</a:t>
              </a:r>
              <a:endParaRPr lang="zh-CN" altLang="en-US" sz="15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568" y="4251311"/>
            <a:ext cx="5532858" cy="2231136"/>
          </a:xfrm>
          <a:prstGeom prst="rect">
            <a:avLst/>
          </a:prstGeom>
        </p:spPr>
      </p:pic>
      <p:sp>
        <p:nvSpPr>
          <p:cNvPr id="12" name="文本框 5">
            <a:extLst>
              <a:ext uri="{FF2B5EF4-FFF2-40B4-BE49-F238E27FC236}">
                <a16:creationId xmlns:a16="http://schemas.microsoft.com/office/drawing/2014/main" id="{56BE7624-5AB1-418C-A663-A706BFF49FA5}"/>
              </a:ext>
            </a:extLst>
          </p:cNvPr>
          <p:cNvSpPr txBox="1"/>
          <p:nvPr/>
        </p:nvSpPr>
        <p:spPr>
          <a:xfrm>
            <a:off x="8607035" y="6416802"/>
            <a:ext cx="3677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rgbClr val="002060"/>
                </a:solidFill>
              </a:rPr>
              <a:t>Fig.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Policies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the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algorithms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converge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to</a:t>
            </a:r>
            <a:endParaRPr lang="zh-CN" altLang="en-US" sz="1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6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0"/>
    </mc:Choice>
    <mc:Fallback xmlns="">
      <p:transition spd="slow" advTm="4108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30926" y="1339204"/>
            <a:ext cx="12473202" cy="48778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MARL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task: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Cooperative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navigation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problem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[Lowe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al.,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’17]</a:t>
            </a:r>
            <a:r>
              <a:rPr lang="zh-CN" altLang="en-US" sz="3200" dirty="0">
                <a:latin typeface="+mn-lt"/>
              </a:rPr>
              <a:t> </a:t>
            </a:r>
            <a:endParaRPr lang="en-US" altLang="zh-CN" sz="3200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Using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3-layer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neural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nets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for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function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approximation</a:t>
            </a: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123" y="479803"/>
            <a:ext cx="9473430" cy="726801"/>
          </a:xfrm>
        </p:spPr>
        <p:txBody>
          <a:bodyPr/>
          <a:lstStyle/>
          <a:p>
            <a:r>
              <a:rPr lang="en-US" altLang="zh-CN" dirty="0"/>
              <a:t>Nonlinear</a:t>
            </a:r>
            <a:r>
              <a:rPr lang="zh-CN" altLang="en-US" dirty="0"/>
              <a:t> </a:t>
            </a:r>
            <a:r>
              <a:rPr lang="en-US" altLang="zh-CN" dirty="0"/>
              <a:t>Function Approximation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671040" y="539496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530690" y="2675031"/>
            <a:ext cx="4252795" cy="3754312"/>
            <a:chOff x="5510964" y="2222712"/>
            <a:chExt cx="4252795" cy="37543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0964" y="2222712"/>
              <a:ext cx="4252795" cy="3172248"/>
            </a:xfrm>
            <a:prstGeom prst="rect">
              <a:avLst/>
            </a:prstGeom>
          </p:spPr>
        </p:pic>
        <p:sp>
          <p:nvSpPr>
            <p:cNvPr id="14" name="文本框 5">
              <a:extLst>
                <a:ext uri="{FF2B5EF4-FFF2-40B4-BE49-F238E27FC236}">
                  <a16:creationId xmlns:a16="http://schemas.microsoft.com/office/drawing/2014/main" id="{56BE7624-5AB1-418C-A663-A706BFF49FA5}"/>
                </a:ext>
              </a:extLst>
            </p:cNvPr>
            <p:cNvSpPr txBox="1"/>
            <p:nvPr/>
          </p:nvSpPr>
          <p:spPr>
            <a:xfrm>
              <a:off x="6012707" y="5423026"/>
              <a:ext cx="37212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002060"/>
                  </a:solidFill>
                </a:rPr>
                <a:t>Fig.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Comparison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between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the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decentralized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algorithms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and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their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centralized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counterparts</a:t>
              </a:r>
              <a:endParaRPr lang="zh-CN" altLang="en-US" sz="15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5618" y="2789121"/>
            <a:ext cx="3957612" cy="3487914"/>
            <a:chOff x="457969" y="2653475"/>
            <a:chExt cx="3957612" cy="348791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969" y="2653475"/>
              <a:ext cx="3931984" cy="2857012"/>
            </a:xfrm>
            <a:prstGeom prst="rect">
              <a:avLst/>
            </a:prstGeom>
          </p:spPr>
        </p:pic>
        <p:sp>
          <p:nvSpPr>
            <p:cNvPr id="18" name="文本框 5">
              <a:extLst>
                <a:ext uri="{FF2B5EF4-FFF2-40B4-BE49-F238E27FC236}">
                  <a16:creationId xmlns:a16="http://schemas.microsoft.com/office/drawing/2014/main" id="{56BE7624-5AB1-418C-A663-A706BFF49FA5}"/>
                </a:ext>
              </a:extLst>
            </p:cNvPr>
            <p:cNvSpPr txBox="1"/>
            <p:nvPr/>
          </p:nvSpPr>
          <p:spPr>
            <a:xfrm>
              <a:off x="804241" y="5818224"/>
              <a:ext cx="36113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02060"/>
                  </a:solidFill>
                </a:rPr>
                <a:t>Fig.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cooperative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navigation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problem</a:t>
              </a:r>
              <a:endParaRPr lang="en-US" sz="15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E35D55-4173-1F4F-9013-3BAA8A6A71F6}"/>
              </a:ext>
            </a:extLst>
          </p:cNvPr>
          <p:cNvGrpSpPr/>
          <p:nvPr/>
        </p:nvGrpSpPr>
        <p:grpSpPr>
          <a:xfrm>
            <a:off x="9237048" y="2642823"/>
            <a:ext cx="4267080" cy="4017351"/>
            <a:chOff x="9237048" y="2642823"/>
            <a:chExt cx="4267080" cy="4017351"/>
          </a:xfrm>
        </p:grpSpPr>
        <p:sp>
          <p:nvSpPr>
            <p:cNvPr id="17" name="文本框 5">
              <a:extLst>
                <a:ext uri="{FF2B5EF4-FFF2-40B4-BE49-F238E27FC236}">
                  <a16:creationId xmlns:a16="http://schemas.microsoft.com/office/drawing/2014/main" id="{BF53D5D6-371D-BD4D-BC22-116FD7F3DCF0}"/>
                </a:ext>
              </a:extLst>
            </p:cNvPr>
            <p:cNvSpPr txBox="1"/>
            <p:nvPr/>
          </p:nvSpPr>
          <p:spPr>
            <a:xfrm>
              <a:off x="9699123" y="5875344"/>
              <a:ext cx="372123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002060"/>
                  </a:solidFill>
                </a:rPr>
                <a:t>Fig.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Comparison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between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the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cooperative</a:t>
              </a:r>
              <a:r>
                <a:rPr lang="zh-CN" altLang="en-US" sz="1500" dirty="0">
                  <a:solidFill>
                    <a:srgbClr val="FF0000"/>
                  </a:solidFill>
                </a:rPr>
                <a:t>  </a:t>
              </a:r>
              <a:r>
                <a:rPr lang="en-US" altLang="zh-CN" sz="1500" dirty="0">
                  <a:solidFill>
                    <a:srgbClr val="FF0000"/>
                  </a:solidFill>
                </a:rPr>
                <a:t>algorithms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(centralized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&amp;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decentralized)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and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the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non-cooperative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ones</a:t>
              </a:r>
              <a:endParaRPr lang="zh-CN" altLang="en-US" sz="1500" dirty="0">
                <a:solidFill>
                  <a:srgbClr val="002060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C9E872-CF15-EF48-9FF5-66F99995E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17" t="10207" r="9327" b="-1020"/>
            <a:stretch/>
          </p:blipFill>
          <p:spPr>
            <a:xfrm>
              <a:off x="9237048" y="2642823"/>
              <a:ext cx="4267080" cy="3245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38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91"/>
    </mc:Choice>
    <mc:Fallback xmlns="">
      <p:transition spd="slow" advTm="5459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04069" y="1587555"/>
            <a:ext cx="9525770" cy="50825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Background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Modeling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Algorithms</a:t>
            </a:r>
            <a:endParaRPr lang="en-US" sz="3600" dirty="0">
              <a:solidFill>
                <a:srgbClr val="EEECE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Theoretical</a:t>
            </a:r>
            <a:r>
              <a:rPr lang="zh-CN" altLang="en-US" sz="3600" dirty="0">
                <a:solidFill>
                  <a:srgbClr val="EEECE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Results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solidFill>
                  <a:srgbClr val="EEECE1"/>
                </a:solidFill>
                <a:latin typeface="Calibri" panose="020F0502020204030204" pitchFamily="34" charset="0"/>
              </a:rPr>
              <a:t>Simulations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600" dirty="0">
                <a:latin typeface="Calibri" panose="020F0502020204030204" pitchFamily="34" charset="0"/>
              </a:rPr>
              <a:t>Conclusions</a:t>
            </a:r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440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"/>
    </mc:Choice>
    <mc:Fallback xmlns="">
      <p:transition spd="slow" advTm="109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6192" y="1290416"/>
            <a:ext cx="12954897" cy="717141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latin typeface="+mn-lt"/>
              </a:rPr>
              <a:t>W</a:t>
            </a:r>
            <a:r>
              <a:rPr lang="en-US" sz="3200" b="0" dirty="0">
                <a:latin typeface="+mn-lt"/>
              </a:rPr>
              <a:t>e </a:t>
            </a:r>
            <a:r>
              <a:rPr lang="en-US" altLang="zh-CN" sz="3200" b="0" dirty="0">
                <a:latin typeface="+mn-lt"/>
              </a:rPr>
              <a:t>proposed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sz="3200" b="0" dirty="0">
                <a:latin typeface="+mn-lt"/>
              </a:rPr>
              <a:t>a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sz="3200" b="0" dirty="0">
                <a:solidFill>
                  <a:srgbClr val="FF0000"/>
                </a:solidFill>
                <a:latin typeface="+mn-lt"/>
              </a:rPr>
              <a:t>fully decentralized </a:t>
            </a:r>
            <a:r>
              <a:rPr lang="en-US" sz="3200" b="0" dirty="0">
                <a:latin typeface="+mn-lt"/>
              </a:rPr>
              <a:t>multi-agent reinforcement learning </a:t>
            </a:r>
            <a:r>
              <a:rPr lang="en-US" altLang="zh-CN" sz="3200" b="0" dirty="0">
                <a:latin typeface="+mn-lt"/>
              </a:rPr>
              <a:t>model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sz="3200" b="0" dirty="0">
                <a:latin typeface="+mn-lt"/>
              </a:rPr>
              <a:t>with </a:t>
            </a:r>
            <a:r>
              <a:rPr lang="en-US" sz="3200" b="0" dirty="0">
                <a:solidFill>
                  <a:srgbClr val="FF0000"/>
                </a:solidFill>
                <a:latin typeface="+mn-lt"/>
              </a:rPr>
              <a:t>networked</a:t>
            </a:r>
            <a:r>
              <a:rPr lang="en-US" sz="3200" b="0" dirty="0">
                <a:latin typeface="+mn-lt"/>
              </a:rPr>
              <a:t> agents 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latin typeface="+mn-lt"/>
              </a:rPr>
              <a:t>We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developed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the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first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d</a:t>
            </a:r>
            <a:r>
              <a:rPr lang="en-US" sz="3200" b="0" dirty="0">
                <a:solidFill>
                  <a:srgbClr val="FF0000"/>
                </a:solidFill>
                <a:latin typeface="+mn-lt"/>
              </a:rPr>
              <a:t>ecentralized online actor-critic </a:t>
            </a:r>
            <a:r>
              <a:rPr lang="en-US" sz="3200" b="0" dirty="0">
                <a:latin typeface="+mn-lt"/>
              </a:rPr>
              <a:t>algorithms with </a:t>
            </a:r>
            <a:r>
              <a:rPr lang="en-US" sz="3200" b="0" dirty="0">
                <a:solidFill>
                  <a:srgbClr val="FF0000"/>
                </a:solidFill>
                <a:latin typeface="+mn-lt"/>
              </a:rPr>
              <a:t>function approximation</a:t>
            </a:r>
            <a:r>
              <a:rPr lang="en-US" altLang="zh-CN" sz="3200" b="0" dirty="0">
                <a:latin typeface="+mn-lt"/>
              </a:rPr>
              <a:t>,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which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only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rely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on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neighbor-to-neighbor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communications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zh-CN" sz="3200" b="0" dirty="0">
                <a:latin typeface="+mn-lt"/>
              </a:rPr>
              <a:t>We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proved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the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solidFill>
                  <a:srgbClr val="FF0000"/>
                </a:solidFill>
                <a:latin typeface="+mn-lt"/>
              </a:rPr>
              <a:t>convergence</a:t>
            </a:r>
            <a:r>
              <a:rPr lang="zh-CN" altLang="en-US" sz="32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of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the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algorithms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with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linear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function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approximation,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and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corroborated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the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results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via</a:t>
            </a:r>
            <a:r>
              <a:rPr lang="zh-CN" altLang="en-US" sz="3200" b="0" dirty="0">
                <a:latin typeface="+mn-lt"/>
              </a:rPr>
              <a:t> </a:t>
            </a:r>
            <a:r>
              <a:rPr lang="en-US" altLang="zh-CN" sz="3200" b="0" dirty="0">
                <a:latin typeface="+mn-lt"/>
              </a:rPr>
              <a:t>simulations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3200" b="0" dirty="0">
                <a:latin typeface="+mn-lt"/>
              </a:rPr>
              <a:t>Future work</a:t>
            </a: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The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mixed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setting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with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both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collaborative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and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competitive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agents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over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the</a:t>
            </a:r>
            <a:r>
              <a:rPr lang="zh-CN" altLang="en-US" sz="2700" dirty="0">
                <a:solidFill>
                  <a:srgbClr val="12284B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network</a:t>
            </a: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solidFill>
                  <a:srgbClr val="12284B"/>
                </a:solidFill>
                <a:latin typeface="+mn-lt"/>
              </a:rPr>
              <a:t>Improve the convergence guarantee for (MARL) actor-critic algorithms</a:t>
            </a:r>
          </a:p>
          <a:p>
            <a:pPr lvl="1">
              <a:spcBef>
                <a:spcPts val="1200"/>
              </a:spcBef>
            </a:pPr>
            <a:r>
              <a:rPr lang="en-US" altLang="zh-CN" sz="2700" dirty="0">
                <a:solidFill>
                  <a:srgbClr val="FF0001"/>
                </a:solidFill>
              </a:rPr>
              <a:t>Finite-sample</a:t>
            </a:r>
            <a:r>
              <a:rPr lang="zh-CN" altLang="en-US" sz="2700" dirty="0">
                <a:solidFill>
                  <a:srgbClr val="12284B"/>
                </a:solidFill>
              </a:rPr>
              <a:t> </a:t>
            </a:r>
            <a:r>
              <a:rPr lang="en-US" altLang="zh-CN" sz="2700" dirty="0">
                <a:solidFill>
                  <a:srgbClr val="12284B"/>
                </a:solidFill>
              </a:rPr>
              <a:t>analyses</a:t>
            </a:r>
            <a:r>
              <a:rPr lang="zh-CN" altLang="en-US" sz="2700" dirty="0">
                <a:solidFill>
                  <a:srgbClr val="12284B"/>
                </a:solidFill>
              </a:rPr>
              <a:t> </a:t>
            </a:r>
            <a:r>
              <a:rPr lang="en-US" altLang="zh-CN" sz="2700" dirty="0">
                <a:solidFill>
                  <a:srgbClr val="12284B"/>
                </a:solidFill>
              </a:rPr>
              <a:t>for</a:t>
            </a:r>
            <a:r>
              <a:rPr lang="zh-CN" altLang="en-US" sz="2700" dirty="0">
                <a:solidFill>
                  <a:srgbClr val="12284B"/>
                </a:solidFill>
              </a:rPr>
              <a:t> </a:t>
            </a:r>
            <a:r>
              <a:rPr lang="en-US" altLang="zh-CN" sz="2700" dirty="0">
                <a:solidFill>
                  <a:srgbClr val="12284B"/>
                </a:solidFill>
              </a:rPr>
              <a:t>MARL</a:t>
            </a:r>
            <a:endParaRPr lang="en-US" altLang="zh-CN" sz="2700" dirty="0">
              <a:solidFill>
                <a:srgbClr val="12284B"/>
              </a:solidFill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F58C23B-5271-4173-9AD0-706BAA9B338D}"/>
              </a:ext>
            </a:extLst>
          </p:cNvPr>
          <p:cNvSpPr txBox="1">
            <a:spLocks/>
          </p:cNvSpPr>
          <p:nvPr/>
        </p:nvSpPr>
        <p:spPr>
          <a:xfrm>
            <a:off x="626192" y="481718"/>
            <a:ext cx="9473430" cy="726801"/>
          </a:xfrm>
          <a:prstGeom prst="rect">
            <a:avLst/>
          </a:prstGeom>
        </p:spPr>
        <p:txBody>
          <a:bodyPr vert="horz"/>
          <a:lstStyle>
            <a:lvl1pPr marL="0" indent="0" algn="l" defTabSz="524764" rtl="0" eaLnBrk="1" latinLnBrk="0" hangingPunct="1">
              <a:spcBef>
                <a:spcPct val="20000"/>
              </a:spcBef>
              <a:buFont typeface="Arial"/>
              <a:buNone/>
              <a:defRPr sz="4946" b="1" i="0" kern="1200" baseline="0">
                <a:solidFill>
                  <a:srgbClr val="E84A27"/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852743" indent="-327979" algn="l" defTabSz="524764" rtl="0" eaLnBrk="1" latinLnBrk="0" hangingPunct="1">
              <a:spcBef>
                <a:spcPct val="20000"/>
              </a:spcBef>
              <a:buFont typeface="Arial"/>
              <a:buChar char="–"/>
              <a:defRPr sz="31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1912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7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36676" indent="-262384" algn="l" defTabSz="524764" rtl="0" eaLnBrk="1" latinLnBrk="0" hangingPunct="1">
              <a:spcBef>
                <a:spcPct val="20000"/>
              </a:spcBef>
              <a:buFont typeface="Arial"/>
              <a:buChar char="–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61440" indent="-262384" algn="l" defTabSz="524764" rtl="0" eaLnBrk="1" latinLnBrk="0" hangingPunct="1">
              <a:spcBef>
                <a:spcPct val="20000"/>
              </a:spcBef>
              <a:buFont typeface="Arial"/>
              <a:buChar char="»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6205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970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735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498" indent="-262384" algn="l" defTabSz="524764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247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4946" b="1" i="0" u="none" strike="noStrike" kern="1200" cap="none" spc="0" normalizeH="0" baseline="0" noProof="0" dirty="0">
                <a:ln>
                  <a:noFill/>
                </a:ln>
                <a:solidFill>
                  <a:srgbClr val="ED3323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  <a:cs typeface="Arial Narrow" panose="020B0606020202030204" pitchFamily="34" charset="0"/>
              </a:rPr>
              <a:t>Conclusions</a:t>
            </a:r>
            <a:endParaRPr kumimoji="0" lang="en-US" sz="4946" b="1" i="0" u="none" strike="noStrike" kern="1200" cap="none" spc="0" normalizeH="0" baseline="0" noProof="0" dirty="0">
              <a:ln>
                <a:noFill/>
              </a:ln>
              <a:solidFill>
                <a:srgbClr val="ED3323"/>
              </a:solidFill>
              <a:effectLst/>
              <a:uLnTx/>
              <a:uFillTx/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223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24"/>
    </mc:Choice>
    <mc:Fallback xmlns="">
      <p:transition spd="slow" advTm="4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3549" y="571917"/>
            <a:ext cx="12576291" cy="699728"/>
          </a:xfrm>
        </p:spPr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BCF99-1642-F34F-91BA-89FCEC908419}"/>
              </a:ext>
            </a:extLst>
          </p:cNvPr>
          <p:cNvSpPr txBox="1"/>
          <p:nvPr/>
        </p:nvSpPr>
        <p:spPr>
          <a:xfrm>
            <a:off x="763549" y="1397000"/>
            <a:ext cx="125222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M. L. Littman.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Markov games as a framework for multi-agent</a:t>
            </a:r>
            <a:r>
              <a:rPr lang="zh-CN" altLang="en-US" dirty="0"/>
              <a:t> </a:t>
            </a:r>
            <a:r>
              <a:rPr lang="en-US" dirty="0"/>
              <a:t>reinforcement learning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Machine learning proceedings, </a:t>
            </a:r>
            <a:r>
              <a:rPr lang="en-US" dirty="0"/>
              <a:t>pages 157–163. Elsevier, 1994.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C. </a:t>
            </a:r>
            <a:r>
              <a:rPr lang="en-US" dirty="0" err="1"/>
              <a:t>Boutilier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Planning, learning and coordination in multi-agent decision processes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Conference on Theoretical Aspects</a:t>
            </a:r>
            <a:r>
              <a:rPr lang="zh-CN" altLang="en-US" i="1" dirty="0"/>
              <a:t> </a:t>
            </a:r>
            <a:r>
              <a:rPr lang="en-US" i="1" dirty="0"/>
              <a:t>of Rationality</a:t>
            </a:r>
            <a:r>
              <a:rPr lang="zh-CN" altLang="en-US" i="1" dirty="0"/>
              <a:t> </a:t>
            </a:r>
            <a:r>
              <a:rPr lang="en-US" i="1" dirty="0"/>
              <a:t>and Knowledge,</a:t>
            </a:r>
            <a:r>
              <a:rPr lang="en-US" dirty="0"/>
              <a:t> pages 195–210, 1996.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M. L. Littman. </a:t>
            </a:r>
            <a:r>
              <a:rPr lang="en-US" altLang="zh-CN" dirty="0"/>
              <a:t>“</a:t>
            </a:r>
            <a:r>
              <a:rPr lang="en-US" dirty="0"/>
              <a:t>Friend-or-foe</a:t>
            </a:r>
            <a:r>
              <a:rPr lang="zh-CN" altLang="en-US" dirty="0"/>
              <a:t> </a:t>
            </a:r>
            <a:r>
              <a:rPr lang="en-US" dirty="0"/>
              <a:t>Q-learning in general-sum games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International Conference on Machine Learning, </a:t>
            </a:r>
            <a:r>
              <a:rPr lang="en-US" dirty="0"/>
              <a:t>volume 1, pages 322–328, 2001.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Y</a:t>
            </a:r>
            <a:r>
              <a:rPr lang="en-US" dirty="0"/>
              <a:t>. </a:t>
            </a:r>
            <a:r>
              <a:rPr lang="en-US" dirty="0" err="1"/>
              <a:t>Shoham</a:t>
            </a:r>
            <a:r>
              <a:rPr lang="en-US" dirty="0"/>
              <a:t>, R. Powers, and T. </a:t>
            </a:r>
            <a:r>
              <a:rPr lang="en-US" dirty="0" err="1"/>
              <a:t>Grenager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Multi-agent reinforcement</a:t>
            </a:r>
            <a:r>
              <a:rPr lang="zh-CN" altLang="en-US" dirty="0"/>
              <a:t> </a:t>
            </a:r>
            <a:r>
              <a:rPr lang="en-US" dirty="0"/>
              <a:t>learning: A critical survey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/>
              <a:t>Technical Report, </a:t>
            </a:r>
            <a:r>
              <a:rPr lang="en-US" dirty="0"/>
              <a:t>2003.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X. Wang and T. </a:t>
            </a:r>
            <a:r>
              <a:rPr lang="en-US" dirty="0" err="1"/>
              <a:t>Sandholm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Reinforcement learning to play an optimal</a:t>
            </a:r>
            <a:r>
              <a:rPr lang="zh-CN" altLang="en-US" dirty="0"/>
              <a:t> </a:t>
            </a:r>
            <a:r>
              <a:rPr lang="en-US" dirty="0"/>
              <a:t>Nash equilibrium in team Markov</a:t>
            </a:r>
            <a:r>
              <a:rPr lang="zh-CN" altLang="en-US" dirty="0"/>
              <a:t> </a:t>
            </a:r>
            <a:r>
              <a:rPr lang="en-US" dirty="0"/>
              <a:t>games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Advances in Neural</a:t>
            </a:r>
            <a:r>
              <a:rPr lang="zh-CN" altLang="en-US" i="1" dirty="0"/>
              <a:t> </a:t>
            </a:r>
            <a:r>
              <a:rPr lang="en-US" i="1" dirty="0"/>
              <a:t>Information Processing Systems</a:t>
            </a:r>
            <a:r>
              <a:rPr lang="en-US" dirty="0"/>
              <a:t>, pages 1603–1610, 2003.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J. Hu and M.P. Wellman. </a:t>
            </a:r>
            <a:r>
              <a:rPr lang="en-US" altLang="zh-CN" dirty="0"/>
              <a:t>“</a:t>
            </a:r>
            <a:r>
              <a:rPr lang="en-US" dirty="0"/>
              <a:t>Nash Q-learning for general-sum stochastic</a:t>
            </a:r>
            <a:r>
              <a:rPr lang="zh-CN" altLang="en-US" dirty="0"/>
              <a:t> </a:t>
            </a:r>
            <a:r>
              <a:rPr lang="en-US" dirty="0"/>
              <a:t>games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/>
              <a:t>Journal of Machine Learning Research, </a:t>
            </a:r>
            <a:r>
              <a:rPr lang="en-US" dirty="0"/>
              <a:t>4(11):1039–1069,</a:t>
            </a:r>
            <a:r>
              <a:rPr lang="zh-CN" altLang="en-US" dirty="0"/>
              <a:t> </a:t>
            </a:r>
            <a:r>
              <a:rPr lang="en-US" dirty="0"/>
              <a:t>2003.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T.</a:t>
            </a:r>
            <a:r>
              <a:rPr lang="en-US" dirty="0"/>
              <a:t> Smith and </a:t>
            </a:r>
            <a:r>
              <a:rPr lang="en-US" altLang="zh-CN" dirty="0"/>
              <a:t>R.</a:t>
            </a:r>
            <a:r>
              <a:rPr lang="en-US" dirty="0"/>
              <a:t> Simmons.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Heuristic search value iteration</a:t>
            </a:r>
            <a:r>
              <a:rPr lang="zh-CN" altLang="en-US" dirty="0"/>
              <a:t> </a:t>
            </a:r>
            <a:r>
              <a:rPr lang="en-US" dirty="0"/>
              <a:t>for POMDPs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Proceedings of the Conference on Uncertainty in</a:t>
            </a:r>
            <a:r>
              <a:rPr lang="zh-CN" altLang="en-US" i="1" dirty="0"/>
              <a:t> </a:t>
            </a:r>
            <a:r>
              <a:rPr lang="en-US" i="1" dirty="0"/>
              <a:t>Artificial Intelligence</a:t>
            </a:r>
            <a:r>
              <a:rPr lang="en-US" dirty="0"/>
              <a:t>, pages 520–527, 2004.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altLang="zh-CN" dirty="0"/>
              <a:t>.</a:t>
            </a:r>
            <a:r>
              <a:rPr lang="en-US" dirty="0"/>
              <a:t> Silver and J</a:t>
            </a:r>
            <a:r>
              <a:rPr lang="en-US" altLang="zh-CN" dirty="0"/>
              <a:t>.</a:t>
            </a:r>
            <a:r>
              <a:rPr lang="en-US" dirty="0"/>
              <a:t> </a:t>
            </a:r>
            <a:r>
              <a:rPr lang="en-US" dirty="0" err="1"/>
              <a:t>Veness</a:t>
            </a:r>
            <a:r>
              <a:rPr lang="en-US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Monte-Carlo planning in large</a:t>
            </a:r>
            <a:r>
              <a:rPr lang="zh-CN" altLang="en-US" dirty="0"/>
              <a:t> </a:t>
            </a:r>
            <a:r>
              <a:rPr lang="en-US" dirty="0"/>
              <a:t>POMDPs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Advances in Neural Information Processing Systems,</a:t>
            </a:r>
            <a:r>
              <a:rPr lang="zh-CN" altLang="en-US" dirty="0"/>
              <a:t> </a:t>
            </a:r>
            <a:r>
              <a:rPr lang="en-US" dirty="0"/>
              <a:t>pages 2164–2172, 2010.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S. Kar, J.M. Moura, and H.V. Poor. </a:t>
            </a:r>
            <a:r>
              <a:rPr lang="en-US" altLang="zh-CN" dirty="0"/>
              <a:t>“</a:t>
            </a:r>
            <a:r>
              <a:rPr lang="en-US" dirty="0"/>
              <a:t>QD-learning: A collaborative</a:t>
            </a:r>
            <a:r>
              <a:rPr lang="zh-CN" altLang="en-US" dirty="0"/>
              <a:t> </a:t>
            </a:r>
            <a:r>
              <a:rPr lang="en-US" dirty="0"/>
              <a:t>distributed strategy for multi-agent reinforcement</a:t>
            </a:r>
            <a:r>
              <a:rPr lang="zh-CN" altLang="en-US" dirty="0"/>
              <a:t> </a:t>
            </a:r>
            <a:r>
              <a:rPr lang="en-US" dirty="0"/>
              <a:t>learning through</a:t>
            </a:r>
            <a:r>
              <a:rPr lang="zh-CN" altLang="en-US" dirty="0"/>
              <a:t> </a:t>
            </a:r>
            <a:r>
              <a:rPr lang="en-US" dirty="0"/>
              <a:t>consensus + innovations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/>
              <a:t>IEEE Transactions on Signal Processing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dirty="0"/>
              <a:t>61(7):1848–1862, 2013.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J. Foerster, Y.M. </a:t>
            </a:r>
            <a:r>
              <a:rPr lang="en-US" dirty="0" err="1"/>
              <a:t>Assael</a:t>
            </a:r>
            <a:r>
              <a:rPr lang="en-US" dirty="0"/>
              <a:t>, N. Freitas, and S. </a:t>
            </a:r>
            <a:r>
              <a:rPr lang="en-US" dirty="0" err="1"/>
              <a:t>Whiteson</a:t>
            </a:r>
            <a:r>
              <a:rPr lang="en-US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dirty="0"/>
              <a:t>to communicate with deep multi-agent reinforcement learning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Advances in Neural Information Processing Systems</a:t>
            </a:r>
            <a:r>
              <a:rPr lang="en-US" dirty="0"/>
              <a:t>, pages 2137–2145, 2016.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27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3549" y="571917"/>
            <a:ext cx="12576291" cy="699728"/>
          </a:xfrm>
        </p:spPr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BCF99-1642-F34F-91BA-89FCEC908419}"/>
              </a:ext>
            </a:extLst>
          </p:cNvPr>
          <p:cNvSpPr txBox="1"/>
          <p:nvPr/>
        </p:nvSpPr>
        <p:spPr>
          <a:xfrm>
            <a:off x="763549" y="1397000"/>
            <a:ext cx="125222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J. </a:t>
            </a:r>
            <a:r>
              <a:rPr lang="en-US" dirty="0" err="1"/>
              <a:t>Perolat</a:t>
            </a:r>
            <a:r>
              <a:rPr lang="en-US" dirty="0"/>
              <a:t>, F. </a:t>
            </a:r>
            <a:r>
              <a:rPr lang="en-US" dirty="0" err="1"/>
              <a:t>Strub</a:t>
            </a:r>
            <a:r>
              <a:rPr lang="en-US" dirty="0"/>
              <a:t>, B. Piot, and O. </a:t>
            </a:r>
            <a:r>
              <a:rPr lang="en-US" dirty="0" err="1"/>
              <a:t>Pietquin</a:t>
            </a:r>
            <a:r>
              <a:rPr lang="en-US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Learning Nash</a:t>
            </a:r>
            <a:r>
              <a:rPr lang="zh-CN" altLang="en-US" dirty="0"/>
              <a:t> </a:t>
            </a:r>
            <a:r>
              <a:rPr lang="en-US" dirty="0"/>
              <a:t>equilibrium for general-sum Markov games from batch data.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dirty="0" err="1"/>
              <a:t>arXiv</a:t>
            </a:r>
            <a:r>
              <a:rPr lang="zh-CN" altLang="en-US" dirty="0"/>
              <a:t> </a:t>
            </a:r>
            <a:r>
              <a:rPr lang="en-US" dirty="0"/>
              <a:t>preprint arXiv:1606.08718, 2016.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R. Lowe, Y. Wu, A. Tamar, J. </a:t>
            </a:r>
            <a:r>
              <a:rPr lang="en-US" dirty="0" err="1"/>
              <a:t>Harb</a:t>
            </a:r>
            <a:r>
              <a:rPr lang="en-US" dirty="0"/>
              <a:t>, P. </a:t>
            </a:r>
            <a:r>
              <a:rPr lang="en-US" dirty="0" err="1"/>
              <a:t>Abbeel</a:t>
            </a:r>
            <a:r>
              <a:rPr lang="en-US" dirty="0"/>
              <a:t>, and I. </a:t>
            </a:r>
            <a:r>
              <a:rPr lang="en-US" dirty="0" err="1"/>
              <a:t>Mordatch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Multi-agent actor-critic for mixed cooperative</a:t>
            </a:r>
            <a:r>
              <a:rPr lang="zh-CN" altLang="en-US" dirty="0"/>
              <a:t> </a:t>
            </a:r>
            <a:r>
              <a:rPr lang="en-US" dirty="0"/>
              <a:t>competitive</a:t>
            </a:r>
            <a:r>
              <a:rPr lang="zh-CN" altLang="en-US" dirty="0"/>
              <a:t> </a:t>
            </a:r>
            <a:r>
              <a:rPr lang="en-US" dirty="0"/>
              <a:t>environments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 err="1"/>
              <a:t>arXiv</a:t>
            </a:r>
            <a:r>
              <a:rPr lang="en-US" i="1" dirty="0"/>
              <a:t> preprint arXiv:1706.02275</a:t>
            </a:r>
            <a:r>
              <a:rPr lang="en-US" dirty="0"/>
              <a:t>, 2017.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G. Arslan and S. </a:t>
            </a:r>
            <a:r>
              <a:rPr lang="en-US" dirty="0" err="1"/>
              <a:t>Yüksel</a:t>
            </a:r>
            <a:r>
              <a:rPr lang="en-US" dirty="0"/>
              <a:t>, “Decentralized Q-learning for stochastic teams and games,” </a:t>
            </a:r>
            <a:r>
              <a:rPr lang="en-US" i="1" dirty="0"/>
              <a:t>IEEE Transactions on Automatic Control</a:t>
            </a:r>
            <a:r>
              <a:rPr lang="en-US" dirty="0"/>
              <a:t>, vol. 62, no. 4, pp. 1545–1558, 2017.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A. </a:t>
            </a:r>
            <a:r>
              <a:rPr lang="en-US" dirty="0" err="1"/>
              <a:t>Mathkar</a:t>
            </a:r>
            <a:r>
              <a:rPr lang="en-US" dirty="0"/>
              <a:t> and V. S. </a:t>
            </a:r>
            <a:r>
              <a:rPr lang="en-US" dirty="0" err="1"/>
              <a:t>Borkar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Distributed reinforcement learning via</a:t>
            </a:r>
            <a:r>
              <a:rPr lang="zh-CN" altLang="en-US" dirty="0"/>
              <a:t> </a:t>
            </a:r>
            <a:r>
              <a:rPr lang="en-US" dirty="0"/>
              <a:t>gossip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/>
              <a:t>IEEE Transactions on Automatic Control</a:t>
            </a:r>
            <a:r>
              <a:rPr lang="zh-CN" altLang="en-US" i="1" dirty="0"/>
              <a:t> </a:t>
            </a:r>
            <a:r>
              <a:rPr lang="en-US" i="1" dirty="0"/>
              <a:t>,</a:t>
            </a:r>
            <a:r>
              <a:rPr lang="en-US" dirty="0"/>
              <a:t> 62(3):1465–1470,</a:t>
            </a:r>
            <a:r>
              <a:rPr lang="zh-CN" altLang="en-US" dirty="0"/>
              <a:t> </a:t>
            </a:r>
            <a:r>
              <a:rPr lang="en-US" dirty="0"/>
              <a:t>2017.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K. Zhang, Z. Yang, H. Liu, T. Zhang, and T. </a:t>
            </a:r>
            <a:r>
              <a:rPr lang="en-US" dirty="0" err="1"/>
              <a:t>B</a:t>
            </a:r>
            <a:r>
              <a:rPr lang="en-US" dirty="0" err="1">
                <a:solidFill>
                  <a:srgbClr val="172948"/>
                </a:solidFill>
              </a:rPr>
              <a:t>a</a:t>
            </a:r>
            <a:r>
              <a:rPr lang="en-US" altLang="zh-CN" dirty="0" err="1">
                <a:solidFill>
                  <a:srgbClr val="172948"/>
                </a:solidFill>
              </a:rPr>
              <a:t>ş</a:t>
            </a:r>
            <a:r>
              <a:rPr lang="en-US" dirty="0" err="1">
                <a:solidFill>
                  <a:srgbClr val="172948"/>
                </a:solidFill>
              </a:rPr>
              <a:t>ar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Fully decentralized</a:t>
            </a:r>
            <a:r>
              <a:rPr lang="zh-CN" altLang="en-US" dirty="0"/>
              <a:t> </a:t>
            </a:r>
            <a:r>
              <a:rPr lang="en-US" dirty="0"/>
              <a:t>multi-agent reinforcement learning with networked</a:t>
            </a:r>
            <a:r>
              <a:rPr lang="zh-CN" altLang="en-US" dirty="0"/>
              <a:t> </a:t>
            </a:r>
            <a:r>
              <a:rPr lang="en-US" dirty="0"/>
              <a:t>agents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International Conference on Machine Learning</a:t>
            </a:r>
            <a:r>
              <a:rPr lang="en-US" dirty="0"/>
              <a:t>, pages 5872–5881, 2018.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K</a:t>
            </a:r>
            <a:r>
              <a:rPr lang="en-US" dirty="0"/>
              <a:t>. Zhang, Z. Yang, and T. </a:t>
            </a:r>
            <a:r>
              <a:rPr lang="en-US" dirty="0" err="1"/>
              <a:t>B</a:t>
            </a:r>
            <a:r>
              <a:rPr lang="en-US" dirty="0" err="1">
                <a:solidFill>
                  <a:srgbClr val="172948"/>
                </a:solidFill>
              </a:rPr>
              <a:t>a</a:t>
            </a:r>
            <a:r>
              <a:rPr lang="en-US" altLang="zh-CN" dirty="0" err="1">
                <a:solidFill>
                  <a:srgbClr val="172948"/>
                </a:solidFill>
              </a:rPr>
              <a:t>ş</a:t>
            </a:r>
            <a:r>
              <a:rPr lang="en-US" dirty="0" err="1">
                <a:solidFill>
                  <a:srgbClr val="172948"/>
                </a:solidFill>
              </a:rPr>
              <a:t>ar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Networked multi-agent reinforcement</a:t>
            </a:r>
            <a:r>
              <a:rPr lang="zh-CN" altLang="en-US" dirty="0"/>
              <a:t> </a:t>
            </a:r>
            <a:r>
              <a:rPr lang="en-US" dirty="0"/>
              <a:t>learning in continuous spaces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Proceedings</a:t>
            </a:r>
            <a:r>
              <a:rPr lang="zh-CN" altLang="en-US" i="1" dirty="0"/>
              <a:t> </a:t>
            </a:r>
            <a:r>
              <a:rPr lang="en-US" i="1" dirty="0"/>
              <a:t>of IEEE Conference on</a:t>
            </a:r>
            <a:r>
              <a:rPr lang="zh-CN" altLang="en-US" i="1" dirty="0"/>
              <a:t> </a:t>
            </a:r>
            <a:r>
              <a:rPr lang="en-US" i="1" dirty="0"/>
              <a:t>Decision and Control</a:t>
            </a:r>
            <a:r>
              <a:rPr lang="en-US" dirty="0"/>
              <a:t>, pages 2771–2776. IEEE, 2018.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K</a:t>
            </a:r>
            <a:r>
              <a:rPr lang="en-US" dirty="0"/>
              <a:t>. Zhang, Z. Yang, H. Liu, T. Zhang, and T. </a:t>
            </a:r>
            <a:r>
              <a:rPr lang="en-US" dirty="0" err="1"/>
              <a:t>B</a:t>
            </a:r>
            <a:r>
              <a:rPr lang="en-US" dirty="0" err="1">
                <a:solidFill>
                  <a:srgbClr val="172948"/>
                </a:solidFill>
              </a:rPr>
              <a:t>a</a:t>
            </a:r>
            <a:r>
              <a:rPr lang="en-US" altLang="zh-CN" dirty="0" err="1">
                <a:solidFill>
                  <a:srgbClr val="172948"/>
                </a:solidFill>
              </a:rPr>
              <a:t>ş</a:t>
            </a:r>
            <a:r>
              <a:rPr lang="en-US" dirty="0" err="1">
                <a:solidFill>
                  <a:srgbClr val="172948"/>
                </a:solidFill>
              </a:rPr>
              <a:t>ar</a:t>
            </a:r>
            <a:r>
              <a:rPr lang="en-US" altLang="zh-CN" dirty="0">
                <a:solidFill>
                  <a:srgbClr val="172948"/>
                </a:solidFill>
              </a:rPr>
              <a:t>.</a:t>
            </a:r>
            <a:r>
              <a:rPr lang="zh-CN" altLang="en-US" dirty="0">
                <a:solidFill>
                  <a:srgbClr val="172948"/>
                </a:solidFill>
              </a:rPr>
              <a:t> </a:t>
            </a:r>
            <a:r>
              <a:rPr lang="en-US" altLang="zh-CN" dirty="0">
                <a:solidFill>
                  <a:srgbClr val="172948"/>
                </a:solidFill>
              </a:rPr>
              <a:t>“</a:t>
            </a:r>
            <a:r>
              <a:rPr lang="en-US" dirty="0"/>
              <a:t>Finite-sample</a:t>
            </a:r>
            <a:r>
              <a:rPr lang="zh-CN" altLang="en-US" dirty="0"/>
              <a:t> </a:t>
            </a:r>
            <a:r>
              <a:rPr lang="en-US" dirty="0"/>
              <a:t>analyses for fully decentralized multi-agent</a:t>
            </a:r>
            <a:r>
              <a:rPr lang="zh-CN" altLang="en-US" dirty="0"/>
              <a:t> </a:t>
            </a:r>
            <a:r>
              <a:rPr lang="en-US" dirty="0"/>
              <a:t>reinforcement learning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 err="1"/>
              <a:t>arXiv</a:t>
            </a:r>
            <a:r>
              <a:rPr lang="en-US" i="1" dirty="0"/>
              <a:t> preprint arXiv:1812.02783</a:t>
            </a:r>
            <a:r>
              <a:rPr lang="en-US" dirty="0"/>
              <a:t>, 2018.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L.</a:t>
            </a:r>
            <a:r>
              <a:rPr lang="zh-CN" altLang="en-US" dirty="0"/>
              <a:t> </a:t>
            </a:r>
            <a:r>
              <a:rPr lang="en-US" altLang="zh-CN" dirty="0"/>
              <a:t>Lin,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en-US" dirty="0"/>
              <a:t>. Zhang, Z. Yang,</a:t>
            </a:r>
            <a:r>
              <a:rPr lang="zh-CN" altLang="en-US" dirty="0"/>
              <a:t> </a:t>
            </a:r>
            <a:r>
              <a:rPr lang="en-US" altLang="zh-CN" dirty="0"/>
              <a:t>Z.</a:t>
            </a:r>
            <a:r>
              <a:rPr lang="zh-CN" altLang="en-US" dirty="0"/>
              <a:t> </a:t>
            </a:r>
            <a:r>
              <a:rPr lang="en-US" altLang="zh-CN" dirty="0"/>
              <a:t>Wang,</a:t>
            </a:r>
            <a:r>
              <a:rPr lang="en-US" dirty="0"/>
              <a:t> T. </a:t>
            </a:r>
            <a:r>
              <a:rPr lang="en-US" dirty="0" err="1"/>
              <a:t>B</a:t>
            </a:r>
            <a:r>
              <a:rPr lang="en-US" dirty="0" err="1">
                <a:solidFill>
                  <a:srgbClr val="172948"/>
                </a:solidFill>
              </a:rPr>
              <a:t>a</a:t>
            </a:r>
            <a:r>
              <a:rPr lang="en-US" altLang="zh-CN" dirty="0" err="1">
                <a:solidFill>
                  <a:srgbClr val="172948"/>
                </a:solidFill>
              </a:rPr>
              <a:t>ş</a:t>
            </a:r>
            <a:r>
              <a:rPr lang="en-US" dirty="0" err="1">
                <a:solidFill>
                  <a:srgbClr val="172948"/>
                </a:solidFill>
              </a:rPr>
              <a:t>ar</a:t>
            </a:r>
            <a:r>
              <a:rPr lang="en-US" altLang="zh-CN" dirty="0">
                <a:solidFill>
                  <a:srgbClr val="172948"/>
                </a:solidFill>
              </a:rPr>
              <a:t>,</a:t>
            </a:r>
            <a:r>
              <a:rPr lang="zh-CN" altLang="en-US" dirty="0">
                <a:solidFill>
                  <a:srgbClr val="172948"/>
                </a:solidFill>
              </a:rPr>
              <a:t> </a:t>
            </a:r>
            <a:r>
              <a:rPr lang="en-US" altLang="zh-CN" dirty="0">
                <a:solidFill>
                  <a:srgbClr val="172948"/>
                </a:solidFill>
              </a:rPr>
              <a:t>R.</a:t>
            </a:r>
            <a:r>
              <a:rPr lang="zh-CN" altLang="en-US" dirty="0">
                <a:solidFill>
                  <a:srgbClr val="172948"/>
                </a:solidFill>
              </a:rPr>
              <a:t> </a:t>
            </a:r>
            <a:r>
              <a:rPr lang="en-US" dirty="0"/>
              <a:t>Sandhu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172948"/>
                </a:solidFill>
              </a:rPr>
              <a:t>and</a:t>
            </a:r>
            <a:r>
              <a:rPr lang="zh-CN" altLang="en-US" dirty="0">
                <a:solidFill>
                  <a:srgbClr val="172948"/>
                </a:solidFill>
              </a:rPr>
              <a:t> </a:t>
            </a:r>
            <a:r>
              <a:rPr lang="en-US" altLang="zh-CN" dirty="0">
                <a:solidFill>
                  <a:srgbClr val="172948"/>
                </a:solidFill>
              </a:rPr>
              <a:t>J.</a:t>
            </a:r>
            <a:r>
              <a:rPr lang="zh-CN" altLang="en-US" dirty="0">
                <a:solidFill>
                  <a:srgbClr val="172948"/>
                </a:solidFill>
              </a:rPr>
              <a:t> </a:t>
            </a:r>
            <a:r>
              <a:rPr lang="en-US" altLang="zh-CN" dirty="0">
                <a:solidFill>
                  <a:srgbClr val="172948"/>
                </a:solidFill>
              </a:rPr>
              <a:t>Liu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A Communication-Efficient Multi-Agent Actor-Critic Algorithm for</a:t>
            </a:r>
            <a:r>
              <a:rPr lang="zh-CN" altLang="en-US" dirty="0"/>
              <a:t> </a:t>
            </a:r>
            <a:r>
              <a:rPr lang="en-US" dirty="0"/>
              <a:t>Distributed Reinforcement Learning</a:t>
            </a:r>
            <a:r>
              <a:rPr lang="en-US" altLang="zh-CN" dirty="0"/>
              <a:t>,”</a:t>
            </a:r>
            <a:r>
              <a:rPr lang="en-US" dirty="0"/>
              <a:t> </a:t>
            </a:r>
            <a:r>
              <a:rPr lang="en-US" altLang="zh-CN" i="1" dirty="0"/>
              <a:t>submitted</a:t>
            </a:r>
            <a:r>
              <a:rPr lang="zh-CN" altLang="en-US" i="1" dirty="0"/>
              <a:t> </a:t>
            </a:r>
            <a:r>
              <a:rPr lang="en-US" altLang="zh-CN" i="1" dirty="0"/>
              <a:t>to</a:t>
            </a:r>
            <a:r>
              <a:rPr lang="zh-CN" altLang="en-US" i="1" dirty="0"/>
              <a:t>  </a:t>
            </a:r>
            <a:r>
              <a:rPr lang="en-US" i="1" dirty="0"/>
              <a:t>Proceedings</a:t>
            </a:r>
            <a:r>
              <a:rPr lang="zh-CN" altLang="en-US" i="1" dirty="0"/>
              <a:t> </a:t>
            </a:r>
            <a:r>
              <a:rPr lang="en-US" i="1" dirty="0"/>
              <a:t>of IEEE Conference on</a:t>
            </a:r>
            <a:r>
              <a:rPr lang="zh-CN" altLang="en-US" i="1" dirty="0"/>
              <a:t> </a:t>
            </a:r>
            <a:r>
              <a:rPr lang="en-US" i="1" dirty="0"/>
              <a:t>Decision and Control</a:t>
            </a:r>
            <a:r>
              <a:rPr lang="en-US" dirty="0"/>
              <a:t>, IEEE, 201</a:t>
            </a:r>
            <a:r>
              <a:rPr lang="en-US" altLang="zh-CN" dirty="0"/>
              <a:t>9</a:t>
            </a:r>
            <a:r>
              <a:rPr lang="en-US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J. K. Gupta, M. </a:t>
            </a:r>
            <a:r>
              <a:rPr lang="en-US" dirty="0" err="1"/>
              <a:t>Egorov</a:t>
            </a:r>
            <a:r>
              <a:rPr lang="en-US" dirty="0"/>
              <a:t>, and M. </a:t>
            </a:r>
            <a:r>
              <a:rPr lang="en-US" dirty="0" err="1"/>
              <a:t>Kochenderfer</a:t>
            </a:r>
            <a:r>
              <a:rPr lang="en-US" dirty="0"/>
              <a:t>. </a:t>
            </a:r>
            <a:r>
              <a:rPr lang="en-US" altLang="zh-CN" dirty="0"/>
              <a:t>“</a:t>
            </a:r>
            <a:r>
              <a:rPr lang="en-US" dirty="0"/>
              <a:t>Cooperative multi-</a:t>
            </a:r>
            <a:r>
              <a:rPr lang="zh-CN" altLang="en-US" dirty="0"/>
              <a:t> </a:t>
            </a:r>
            <a:r>
              <a:rPr lang="en-US" dirty="0"/>
              <a:t>agent control using deep reinforcement learning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International</a:t>
            </a:r>
            <a:r>
              <a:rPr lang="zh-CN" altLang="en-US" i="1" dirty="0"/>
              <a:t> </a:t>
            </a:r>
            <a:r>
              <a:rPr lang="en-US" i="1" dirty="0"/>
              <a:t>Conference on Autonomous Agents and Multiagent Systems,</a:t>
            </a:r>
            <a:r>
              <a:rPr lang="en-US" dirty="0"/>
              <a:t> pages 66–83. Springer, 2017</a:t>
            </a:r>
            <a:r>
              <a:rPr lang="en-US" altLang="zh-CN" dirty="0"/>
              <a:t>.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70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3549" y="571917"/>
            <a:ext cx="12576291" cy="699728"/>
          </a:xfrm>
        </p:spPr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BCF99-1642-F34F-91BA-89FCEC908419}"/>
              </a:ext>
            </a:extLst>
          </p:cNvPr>
          <p:cNvSpPr txBox="1"/>
          <p:nvPr/>
        </p:nvSpPr>
        <p:spPr>
          <a:xfrm>
            <a:off x="763549" y="1397000"/>
            <a:ext cx="12522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E.</a:t>
            </a:r>
            <a:r>
              <a:rPr lang="en-US" dirty="0"/>
              <a:t> V</a:t>
            </a:r>
            <a:r>
              <a:rPr lang="en-US" altLang="zh-CN" dirty="0"/>
              <a:t>.</a:t>
            </a:r>
            <a:r>
              <a:rPr lang="en-US" dirty="0"/>
              <a:t> Mazumdar, </a:t>
            </a:r>
            <a:r>
              <a:rPr lang="en-US" altLang="zh-CN" dirty="0"/>
              <a:t>M.</a:t>
            </a:r>
            <a:r>
              <a:rPr lang="en-US" dirty="0"/>
              <a:t> I Jordan, and S</a:t>
            </a:r>
            <a:r>
              <a:rPr lang="en-US" altLang="zh-CN" dirty="0"/>
              <a:t>.</a:t>
            </a:r>
            <a:r>
              <a:rPr lang="en-US" dirty="0"/>
              <a:t> </a:t>
            </a:r>
            <a:r>
              <a:rPr lang="en-US" altLang="zh-CN" dirty="0"/>
              <a:t>S.</a:t>
            </a:r>
            <a:r>
              <a:rPr lang="en-US" dirty="0"/>
              <a:t> Sastry.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On the convergence of gradient-based learning in continuous games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 err="1"/>
              <a:t>arXiv</a:t>
            </a:r>
            <a:r>
              <a:rPr lang="en-US" i="1" dirty="0"/>
              <a:t> preprint arXiv:1804.05464,</a:t>
            </a:r>
            <a:r>
              <a:rPr lang="en-US" dirty="0"/>
              <a:t> 2018.</a:t>
            </a:r>
            <a:endParaRPr lang="en-US" altLang="zh-C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E.</a:t>
            </a:r>
            <a:r>
              <a:rPr lang="en-US" dirty="0"/>
              <a:t> V</a:t>
            </a:r>
            <a:r>
              <a:rPr lang="en-US" altLang="zh-CN" dirty="0"/>
              <a:t>.</a:t>
            </a:r>
            <a:r>
              <a:rPr lang="en-US" dirty="0"/>
              <a:t> Mazumdar, </a:t>
            </a:r>
            <a:r>
              <a:rPr lang="en-US" altLang="zh-CN" dirty="0"/>
              <a:t>M.</a:t>
            </a:r>
            <a:r>
              <a:rPr lang="en-US" dirty="0"/>
              <a:t> I Jordan, and S</a:t>
            </a:r>
            <a:r>
              <a:rPr lang="en-US" altLang="zh-CN" dirty="0"/>
              <a:t>.</a:t>
            </a:r>
            <a:r>
              <a:rPr lang="en-US" dirty="0"/>
              <a:t> </a:t>
            </a:r>
            <a:r>
              <a:rPr lang="en-US" altLang="zh-CN" dirty="0"/>
              <a:t>S.</a:t>
            </a:r>
            <a:r>
              <a:rPr lang="en-US" dirty="0"/>
              <a:t> Sastry.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On</a:t>
            </a:r>
            <a:r>
              <a:rPr lang="zh-CN" altLang="en-US" dirty="0"/>
              <a:t> </a:t>
            </a:r>
            <a:r>
              <a:rPr lang="en-US" dirty="0"/>
              <a:t>finding local </a:t>
            </a:r>
            <a:r>
              <a:rPr lang="en-US" altLang="zh-CN" dirty="0"/>
              <a:t>N</a:t>
            </a:r>
            <a:r>
              <a:rPr lang="en-US" dirty="0"/>
              <a:t>ash equilibria (and only local </a:t>
            </a:r>
            <a:r>
              <a:rPr lang="en-US" altLang="zh-CN" dirty="0"/>
              <a:t>N</a:t>
            </a:r>
            <a:r>
              <a:rPr lang="en-US" dirty="0"/>
              <a:t>ash</a:t>
            </a:r>
            <a:r>
              <a:rPr lang="zh-CN" altLang="en-US" dirty="0"/>
              <a:t> </a:t>
            </a:r>
            <a:r>
              <a:rPr lang="en-US" dirty="0"/>
              <a:t>equilibria) in zero-sum games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 err="1"/>
              <a:t>arXiv</a:t>
            </a:r>
            <a:r>
              <a:rPr lang="en-US" i="1" dirty="0"/>
              <a:t> preprint arXiv:1901.00838,</a:t>
            </a:r>
            <a:r>
              <a:rPr lang="en-US" dirty="0"/>
              <a:t> 2019.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dirty="0"/>
              <a:t>C.</a:t>
            </a:r>
            <a:r>
              <a:rPr lang="en-US" dirty="0"/>
              <a:t> </a:t>
            </a:r>
            <a:r>
              <a:rPr lang="en-US" dirty="0" err="1"/>
              <a:t>Jin</a:t>
            </a:r>
            <a:r>
              <a:rPr lang="en-US" dirty="0"/>
              <a:t>, </a:t>
            </a:r>
            <a:r>
              <a:rPr lang="en-US" altLang="zh-CN" dirty="0"/>
              <a:t>P.</a:t>
            </a:r>
            <a:r>
              <a:rPr lang="en-US" dirty="0"/>
              <a:t> </a:t>
            </a:r>
            <a:r>
              <a:rPr lang="en-US" dirty="0" err="1"/>
              <a:t>Netrapalli</a:t>
            </a:r>
            <a:r>
              <a:rPr lang="en-US" dirty="0"/>
              <a:t>, and </a:t>
            </a:r>
            <a:r>
              <a:rPr lang="en-US" altLang="zh-CN" dirty="0"/>
              <a:t>M.</a:t>
            </a:r>
            <a:r>
              <a:rPr lang="en-US" dirty="0"/>
              <a:t> I Jordan. </a:t>
            </a:r>
            <a:r>
              <a:rPr lang="en-US" altLang="zh-CN" dirty="0"/>
              <a:t>“</a:t>
            </a:r>
            <a:r>
              <a:rPr lang="en-US" dirty="0"/>
              <a:t>Minmax optimization: Stable limit points of gradient descent ascent are locally optimal</a:t>
            </a:r>
            <a:r>
              <a:rPr lang="en-US" altLang="zh-CN" dirty="0"/>
              <a:t>,”</a:t>
            </a:r>
            <a:r>
              <a:rPr lang="zh-CN" altLang="en-US" dirty="0"/>
              <a:t> </a:t>
            </a:r>
            <a:r>
              <a:rPr lang="en-US" i="1" dirty="0" err="1"/>
              <a:t>arXiv</a:t>
            </a:r>
            <a:r>
              <a:rPr lang="en-US" i="1" dirty="0"/>
              <a:t> preprint arXiv:1902.00618</a:t>
            </a:r>
            <a:r>
              <a:rPr lang="en-US" dirty="0"/>
              <a:t>, 2019.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K. Zhang, Z. Yang, and T. </a:t>
            </a:r>
            <a:r>
              <a:rPr lang="en-US" dirty="0" err="1"/>
              <a:t>B</a:t>
            </a:r>
            <a:r>
              <a:rPr lang="en-US" dirty="0" err="1">
                <a:solidFill>
                  <a:srgbClr val="172948"/>
                </a:solidFill>
              </a:rPr>
              <a:t>a</a:t>
            </a:r>
            <a:r>
              <a:rPr lang="en-US" altLang="zh-CN" dirty="0" err="1">
                <a:solidFill>
                  <a:srgbClr val="172948"/>
                </a:solidFill>
              </a:rPr>
              <a:t>ş</a:t>
            </a:r>
            <a:r>
              <a:rPr lang="en-US" dirty="0" err="1">
                <a:solidFill>
                  <a:srgbClr val="172948"/>
                </a:solidFill>
              </a:rPr>
              <a:t>ar</a:t>
            </a:r>
            <a:r>
              <a:rPr lang="en-US" dirty="0">
                <a:solidFill>
                  <a:srgbClr val="172948"/>
                </a:solidFill>
              </a:rPr>
              <a:t>. “Policy optimization provably converges to Nash equilibria in zero-sum linear quadratic games,” </a:t>
            </a:r>
            <a:r>
              <a:rPr lang="en-US" i="1" dirty="0" err="1"/>
              <a:t>arXiv</a:t>
            </a:r>
            <a:r>
              <a:rPr lang="en-US" i="1" dirty="0"/>
              <a:t> preprint arXiv:1906.00729</a:t>
            </a:r>
            <a:r>
              <a:rPr lang="en-US" dirty="0"/>
              <a:t>, 2019.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H. He, J. Boyd-Graber, K. Kwok, and H. </a:t>
            </a:r>
            <a:r>
              <a:rPr lang="en-US" dirty="0" err="1"/>
              <a:t>Daumé</a:t>
            </a:r>
            <a:r>
              <a:rPr lang="en-US" dirty="0"/>
              <a:t> III. “Opponent modeling in deep reinforcement learning,” </a:t>
            </a:r>
            <a:r>
              <a:rPr lang="en-US" i="1" dirty="0"/>
              <a:t>In</a:t>
            </a:r>
            <a:r>
              <a:rPr lang="zh-CN" altLang="en-US" i="1" dirty="0"/>
              <a:t> </a:t>
            </a:r>
            <a:r>
              <a:rPr lang="en-US" i="1" dirty="0"/>
              <a:t>International Conference on Machine Learning</a:t>
            </a:r>
            <a:r>
              <a:rPr lang="en-US" dirty="0"/>
              <a:t>, pages 1804–1813, 2016.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M. </a:t>
            </a:r>
            <a:r>
              <a:rPr lang="en-US" dirty="0" err="1"/>
              <a:t>Lanctot</a:t>
            </a:r>
            <a:r>
              <a:rPr lang="en-US" dirty="0"/>
              <a:t>, V. </a:t>
            </a:r>
            <a:r>
              <a:rPr lang="en-US" dirty="0" err="1"/>
              <a:t>Zambaldi</a:t>
            </a:r>
            <a:r>
              <a:rPr lang="en-US" dirty="0"/>
              <a:t>, A. </a:t>
            </a:r>
            <a:r>
              <a:rPr lang="en-US" dirty="0" err="1"/>
              <a:t>Gruslys</a:t>
            </a:r>
            <a:r>
              <a:rPr lang="en-US" dirty="0"/>
              <a:t>, A. </a:t>
            </a:r>
            <a:r>
              <a:rPr lang="en-US" dirty="0" err="1"/>
              <a:t>Lazaridou</a:t>
            </a:r>
            <a:r>
              <a:rPr lang="en-US" dirty="0"/>
              <a:t>, K. </a:t>
            </a:r>
            <a:r>
              <a:rPr lang="en-US" dirty="0" err="1"/>
              <a:t>Tuyls</a:t>
            </a:r>
            <a:r>
              <a:rPr lang="en-US" dirty="0"/>
              <a:t>, J. </a:t>
            </a:r>
            <a:r>
              <a:rPr lang="en-US" dirty="0" err="1"/>
              <a:t>Perolat</a:t>
            </a:r>
            <a:r>
              <a:rPr lang="en-US" dirty="0"/>
              <a:t>, D. Silver, and T Graepel. 2017. “A unified game theoretic approach to multiagent reinforcement learning.” In </a:t>
            </a:r>
            <a:r>
              <a:rPr lang="en-US" i="1" dirty="0"/>
              <a:t>Advances in Neural Information Processing Systems </a:t>
            </a:r>
            <a:r>
              <a:rPr lang="en-US" dirty="0"/>
              <a:t>pages 1603–1610, 2018.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172948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172948"/>
              </a:solidFill>
            </a:endParaRPr>
          </a:p>
          <a:p>
            <a:pPr algn="just"/>
            <a:endParaRPr lang="en-US" dirty="0">
              <a:solidFill>
                <a:srgbClr val="172948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277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8988" y="1310048"/>
            <a:ext cx="13227012" cy="6903135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Challenges:</a:t>
            </a:r>
          </a:p>
          <a:p>
            <a:pPr lvl="1"/>
            <a:r>
              <a:rPr lang="en-US" altLang="zh-CN" sz="2685" dirty="0">
                <a:latin typeface="+mn-lt"/>
              </a:rPr>
              <a:t>Non-stationarity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[Tan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’93]</a:t>
            </a:r>
          </a:p>
          <a:p>
            <a:pPr lvl="1"/>
            <a:r>
              <a:rPr lang="en-US" altLang="zh-CN" sz="2685" dirty="0">
                <a:latin typeface="+mn-lt"/>
              </a:rPr>
              <a:t>Curse of dimensionality: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with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#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of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agents</a:t>
            </a:r>
          </a:p>
          <a:p>
            <a:pPr lvl="1"/>
            <a:endParaRPr lang="en-US" altLang="zh-CN" sz="10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Related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work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(by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settings):</a:t>
            </a:r>
          </a:p>
          <a:p>
            <a:pPr lvl="1"/>
            <a:r>
              <a:rPr lang="en-US" altLang="zh-CN" sz="2685" dirty="0">
                <a:latin typeface="+mn-lt"/>
              </a:rPr>
              <a:t>Cooperative:</a:t>
            </a:r>
          </a:p>
          <a:p>
            <a:pPr lvl="2"/>
            <a:r>
              <a:rPr lang="en-US" altLang="zh-CN" sz="2274" dirty="0">
                <a:latin typeface="+mn-lt"/>
              </a:rPr>
              <a:t>Multi-agent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MDP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400" dirty="0">
                <a:latin typeface="Calibri"/>
              </a:rPr>
              <a:t>[</a:t>
            </a:r>
            <a:r>
              <a:rPr lang="en-US" altLang="zh-CN" sz="2400" dirty="0" err="1">
                <a:latin typeface="Calibri"/>
              </a:rPr>
              <a:t>Boutilier</a:t>
            </a:r>
            <a:r>
              <a:rPr lang="en-US" altLang="zh-CN" sz="2400" dirty="0">
                <a:latin typeface="Calibri"/>
              </a:rPr>
              <a:t> ’02;</a:t>
            </a:r>
            <a:r>
              <a:rPr lang="zh-CN" altLang="en-US" sz="2400" dirty="0">
                <a:latin typeface="Calibri"/>
              </a:rPr>
              <a:t> </a:t>
            </a:r>
            <a:r>
              <a:rPr lang="en-US" altLang="zh-CN" sz="2400" dirty="0">
                <a:latin typeface="Calibri"/>
              </a:rPr>
              <a:t>Kar</a:t>
            </a:r>
            <a:r>
              <a:rPr lang="zh-CN" altLang="en-US" sz="2400" dirty="0">
                <a:latin typeface="Calibri"/>
              </a:rPr>
              <a:t> </a:t>
            </a:r>
            <a:r>
              <a:rPr lang="en-US" altLang="zh-CN" sz="2400" dirty="0">
                <a:latin typeface="Calibri"/>
              </a:rPr>
              <a:t>et</a:t>
            </a:r>
            <a:r>
              <a:rPr lang="zh-CN" altLang="en-US" sz="2400" dirty="0">
                <a:latin typeface="Calibri"/>
              </a:rPr>
              <a:t> </a:t>
            </a:r>
            <a:r>
              <a:rPr lang="en-US" altLang="zh-CN" sz="2400" dirty="0">
                <a:latin typeface="Calibri"/>
              </a:rPr>
              <a:t>al.</a:t>
            </a:r>
            <a:r>
              <a:rPr lang="zh-CN" altLang="en-US" sz="2400" dirty="0">
                <a:latin typeface="Calibri"/>
              </a:rPr>
              <a:t> </a:t>
            </a:r>
            <a:r>
              <a:rPr lang="en-US" altLang="zh-CN" sz="2400" dirty="0">
                <a:latin typeface="Calibri"/>
              </a:rPr>
              <a:t>’13;</a:t>
            </a:r>
            <a:r>
              <a:rPr lang="zh-CN" altLang="en-US" sz="2400" dirty="0">
                <a:latin typeface="Calibri"/>
              </a:rPr>
              <a:t> </a:t>
            </a:r>
            <a:r>
              <a:rPr lang="en-US" altLang="zh-CN" sz="2400" dirty="0">
                <a:latin typeface="Calibri"/>
              </a:rPr>
              <a:t>Foerster et al. ’17;</a:t>
            </a:r>
            <a:r>
              <a:rPr lang="zh-CN" altLang="en-US" sz="2400" dirty="0">
                <a:latin typeface="Calibri"/>
              </a:rPr>
              <a:t> </a:t>
            </a:r>
            <a:r>
              <a:rPr lang="en-US" altLang="zh-CN" sz="2400" dirty="0">
                <a:latin typeface="Calibri"/>
              </a:rPr>
              <a:t>Zhang</a:t>
            </a:r>
            <a:r>
              <a:rPr lang="zh-CN" altLang="en-US" sz="2400" dirty="0">
                <a:latin typeface="Calibri"/>
              </a:rPr>
              <a:t> </a:t>
            </a:r>
            <a:r>
              <a:rPr lang="en-US" altLang="zh-CN" sz="2400" dirty="0">
                <a:latin typeface="Calibri"/>
              </a:rPr>
              <a:t>et</a:t>
            </a:r>
            <a:r>
              <a:rPr lang="zh-CN" altLang="en-US" sz="2400" dirty="0">
                <a:latin typeface="Calibri"/>
              </a:rPr>
              <a:t> </a:t>
            </a:r>
            <a:r>
              <a:rPr lang="en-US" altLang="zh-CN" sz="2400" dirty="0">
                <a:latin typeface="Calibri"/>
              </a:rPr>
              <a:t>al.</a:t>
            </a:r>
            <a:r>
              <a:rPr lang="zh-CN" altLang="en-US" sz="2400" dirty="0">
                <a:latin typeface="Calibri"/>
              </a:rPr>
              <a:t> </a:t>
            </a:r>
            <a:r>
              <a:rPr lang="en-US" altLang="zh-CN" sz="2400" dirty="0">
                <a:latin typeface="Calibri"/>
              </a:rPr>
              <a:t>’18,</a:t>
            </a:r>
            <a:r>
              <a:rPr lang="zh-CN" altLang="en-US" sz="2400" dirty="0">
                <a:latin typeface="Calibri"/>
              </a:rPr>
              <a:t> </a:t>
            </a:r>
            <a:r>
              <a:rPr lang="en-US" altLang="zh-CN" sz="2400" dirty="0">
                <a:latin typeface="Calibri"/>
              </a:rPr>
              <a:t>’19]</a:t>
            </a:r>
            <a:r>
              <a:rPr lang="zh-CN" altLang="en-US" sz="2400" dirty="0">
                <a:latin typeface="Calibri"/>
              </a:rPr>
              <a:t> </a:t>
            </a:r>
            <a:r>
              <a:rPr lang="en-US" altLang="zh-CN" sz="2274" dirty="0">
                <a:latin typeface="+mn-lt"/>
              </a:rPr>
              <a:t>:		</a:t>
            </a:r>
          </a:p>
          <a:p>
            <a:pPr lvl="3"/>
            <a:r>
              <a:rPr lang="en-US" altLang="zh-CN" sz="1900" dirty="0">
                <a:latin typeface="+mn-lt"/>
              </a:rPr>
              <a:t>Model:							</a:t>
            </a:r>
            <a:r>
              <a:rPr lang="zh-CN" altLang="en-US" sz="1900" dirty="0">
                <a:latin typeface="+mn-lt"/>
              </a:rPr>
              <a:t>  </a:t>
            </a:r>
            <a:r>
              <a:rPr lang="en-US" altLang="zh-CN" sz="1900" dirty="0">
                <a:latin typeface="+mn-lt"/>
              </a:rPr>
              <a:t>,</a:t>
            </a:r>
          </a:p>
          <a:p>
            <a:pPr lvl="3"/>
            <a:endParaRPr lang="en-US" altLang="zh-CN" sz="1000" dirty="0">
              <a:latin typeface="+mn-lt"/>
            </a:endParaRPr>
          </a:p>
          <a:p>
            <a:pPr lvl="3"/>
            <a:endParaRPr lang="en-US" altLang="zh-CN" sz="1000" dirty="0">
              <a:latin typeface="+mn-lt"/>
            </a:endParaRPr>
          </a:p>
          <a:p>
            <a:pPr lvl="3"/>
            <a:r>
              <a:rPr lang="en-US" altLang="zh-CN" sz="1900" dirty="0">
                <a:latin typeface="+mn-lt"/>
              </a:rPr>
              <a:t>Policy:				</a:t>
            </a:r>
            <a:r>
              <a:rPr lang="zh-CN" altLang="en-US" sz="1900" dirty="0">
                <a:latin typeface="+mn-lt"/>
              </a:rPr>
              <a:t>          </a:t>
            </a:r>
            <a:r>
              <a:rPr lang="en-US" altLang="zh-CN" sz="1900" dirty="0">
                <a:latin typeface="+mn-lt"/>
              </a:rPr>
              <a:t>,</a:t>
            </a:r>
            <a:r>
              <a:rPr lang="zh-CN" altLang="en-US" sz="1900" dirty="0">
                <a:latin typeface="+mn-lt"/>
              </a:rPr>
              <a:t> </a:t>
            </a:r>
            <a:r>
              <a:rPr lang="en-US" altLang="zh-CN" sz="1900" dirty="0">
                <a:latin typeface="+mn-lt"/>
              </a:rPr>
              <a:t>joint</a:t>
            </a:r>
            <a:r>
              <a:rPr lang="zh-CN" altLang="en-US" sz="1900" dirty="0">
                <a:latin typeface="+mn-lt"/>
              </a:rPr>
              <a:t> </a:t>
            </a:r>
            <a:r>
              <a:rPr lang="en-US" altLang="zh-CN" sz="1900" dirty="0">
                <a:latin typeface="+mn-lt"/>
              </a:rPr>
              <a:t>policy</a:t>
            </a:r>
          </a:p>
          <a:p>
            <a:pPr lvl="3"/>
            <a:endParaRPr lang="en-US" altLang="zh-CN" sz="1000" dirty="0">
              <a:latin typeface="+mn-lt"/>
            </a:endParaRPr>
          </a:p>
          <a:p>
            <a:pPr lvl="3"/>
            <a:r>
              <a:rPr lang="en-US" altLang="zh-CN" sz="1900" dirty="0">
                <a:latin typeface="+mn-lt"/>
              </a:rPr>
              <a:t>Goal:</a:t>
            </a:r>
          </a:p>
          <a:p>
            <a:pPr lvl="3"/>
            <a:endParaRPr lang="en-US" altLang="zh-CN" sz="1900" dirty="0">
              <a:latin typeface="+mn-lt"/>
            </a:endParaRPr>
          </a:p>
          <a:p>
            <a:pPr lvl="2"/>
            <a:r>
              <a:rPr lang="en-US" altLang="zh-CN" sz="2274" dirty="0">
                <a:latin typeface="+mn-lt"/>
              </a:rPr>
              <a:t>Team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(</a:t>
            </a:r>
            <a:r>
              <a:rPr lang="en-US" altLang="zh-CN" sz="2274" dirty="0">
                <a:solidFill>
                  <a:srgbClr val="ED3323"/>
                </a:solidFill>
                <a:latin typeface="+mn-lt"/>
              </a:rPr>
              <a:t>common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reward)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stochastic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game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(SG)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[Tan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’93;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Wang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’02;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Foerster 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’16;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Gupta et al., ’17;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Arslan ’17]:</a:t>
            </a:r>
          </a:p>
          <a:p>
            <a:pPr lvl="3"/>
            <a:r>
              <a:rPr lang="en-US" altLang="zh-CN" sz="1900" dirty="0">
                <a:latin typeface="+mn-lt"/>
              </a:rPr>
              <a:t>Same</a:t>
            </a:r>
            <a:r>
              <a:rPr lang="zh-CN" altLang="en-US" sz="1900" dirty="0">
                <a:latin typeface="+mn-lt"/>
              </a:rPr>
              <a:t> </a:t>
            </a:r>
            <a:r>
              <a:rPr lang="en-US" altLang="zh-CN" sz="1900" dirty="0">
                <a:latin typeface="+mn-lt"/>
              </a:rPr>
              <a:t>as</a:t>
            </a:r>
            <a:r>
              <a:rPr lang="zh-CN" altLang="en-US" sz="1900" dirty="0">
                <a:latin typeface="+mn-lt"/>
              </a:rPr>
              <a:t> </a:t>
            </a:r>
            <a:r>
              <a:rPr lang="en-US" altLang="zh-CN" sz="1900" dirty="0">
                <a:latin typeface="+mn-lt"/>
              </a:rPr>
              <a:t>above</a:t>
            </a:r>
            <a:r>
              <a:rPr lang="zh-CN" altLang="en-US" sz="1900" dirty="0">
                <a:latin typeface="+mn-lt"/>
              </a:rPr>
              <a:t> </a:t>
            </a:r>
            <a:r>
              <a:rPr lang="en-US" altLang="zh-CN" sz="1900" dirty="0">
                <a:solidFill>
                  <a:srgbClr val="ED3323"/>
                </a:solidFill>
                <a:latin typeface="+mn-lt"/>
              </a:rPr>
              <a:t>except</a:t>
            </a:r>
            <a:r>
              <a:rPr lang="en-US" altLang="zh-CN" sz="1900" dirty="0">
                <a:latin typeface="+mn-lt"/>
              </a:rPr>
              <a:t>:</a:t>
            </a:r>
            <a:r>
              <a:rPr lang="zh-CN" altLang="en-US" sz="1900" dirty="0">
                <a:latin typeface="+mn-lt"/>
              </a:rPr>
              <a:t> </a:t>
            </a:r>
            <a:r>
              <a:rPr lang="en-US" altLang="zh-CN" sz="1900" dirty="0">
                <a:latin typeface="+mn-lt"/>
              </a:rPr>
              <a:t>					</a:t>
            </a:r>
            <a:r>
              <a:rPr lang="zh-CN" altLang="en-US" sz="1900" dirty="0">
                <a:latin typeface="+mn-lt"/>
              </a:rPr>
              <a:t>       </a:t>
            </a:r>
            <a:r>
              <a:rPr lang="en-US" altLang="zh-CN" sz="1900" dirty="0">
                <a:latin typeface="+mn-lt"/>
              </a:rPr>
              <a:t>,</a:t>
            </a:r>
            <a:r>
              <a:rPr lang="zh-CN" altLang="en-US" sz="1900" dirty="0">
                <a:latin typeface="+mn-lt"/>
              </a:rPr>
              <a:t>  </a:t>
            </a:r>
            <a:r>
              <a:rPr lang="en-US" altLang="zh-CN" sz="1900" dirty="0">
                <a:latin typeface="+mn-lt"/>
              </a:rPr>
              <a:t>and</a:t>
            </a:r>
          </a:p>
          <a:p>
            <a:pPr lvl="1"/>
            <a:endParaRPr lang="en-US" altLang="zh-CN" sz="2685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D93F6-C881-D94A-9F3F-9DC8EB268FD3}"/>
              </a:ext>
            </a:extLst>
          </p:cNvPr>
          <p:cNvSpPr txBox="1"/>
          <p:nvPr/>
        </p:nvSpPr>
        <p:spPr>
          <a:xfrm>
            <a:off x="6797839" y="1752181"/>
            <a:ext cx="6883400" cy="813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2722" lvl="1" indent="-327971" defTabSz="524751">
              <a:spcBef>
                <a:spcPct val="20000"/>
              </a:spcBef>
              <a:buFont typeface="Arial"/>
              <a:buChar char="–"/>
            </a:pPr>
            <a:r>
              <a:rPr lang="en-US" altLang="zh-CN" sz="2685" dirty="0">
                <a:solidFill>
                  <a:srgbClr val="13294B"/>
                </a:solidFill>
                <a:cs typeface="Arial" panose="020B0604020202020204" pitchFamily="34" charset="0"/>
              </a:rPr>
              <a:t>Learning goal not clear [</a:t>
            </a:r>
            <a:r>
              <a:rPr lang="en-US" altLang="zh-CN" sz="2685" dirty="0" err="1">
                <a:solidFill>
                  <a:srgbClr val="13294B"/>
                </a:solidFill>
                <a:cs typeface="Arial" panose="020B0604020202020204" pitchFamily="34" charset="0"/>
              </a:rPr>
              <a:t>Shoham</a:t>
            </a:r>
            <a:r>
              <a:rPr lang="en-US" altLang="zh-CN" sz="2685" dirty="0">
                <a:solidFill>
                  <a:srgbClr val="13294B"/>
                </a:solidFill>
                <a:cs typeface="Arial" panose="020B0604020202020204" pitchFamily="34" charset="0"/>
              </a:rPr>
              <a:t> et al. ’06]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5BDB0-ACB4-E547-81F8-E59F38DE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75" y="4614248"/>
            <a:ext cx="3205691" cy="281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096EA2-ADEB-B64B-8BF4-350D0DB9E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51" y="4538207"/>
            <a:ext cx="4510315" cy="378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B8C451-E2C3-7448-BE62-BA5F7997D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963" y="5681133"/>
            <a:ext cx="3539365" cy="7126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3B4279-EF72-654A-A002-B93A84CE7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329" y="5328691"/>
            <a:ext cx="3870620" cy="2760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01F994-7FD9-654D-8AE9-D368510CC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710" y="5315307"/>
            <a:ext cx="2258203" cy="315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E210E4-B283-E642-9817-97564CBE6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127" y="7293383"/>
            <a:ext cx="2532107" cy="26573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3A67D97-0153-CB42-AC6F-91E8495A69A6}"/>
              </a:ext>
            </a:extLst>
          </p:cNvPr>
          <p:cNvGrpSpPr/>
          <p:nvPr/>
        </p:nvGrpSpPr>
        <p:grpSpPr>
          <a:xfrm>
            <a:off x="7893770" y="7091231"/>
            <a:ext cx="3879130" cy="644069"/>
            <a:chOff x="3666601" y="3221711"/>
            <a:chExt cx="8480622" cy="14155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B40964-BE5B-4043-9E49-3C7B0D5E8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66601" y="3221711"/>
              <a:ext cx="8480622" cy="141556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ADCD54-ACF6-4D41-869F-D3DF0D5787F6}"/>
                </a:ext>
              </a:extLst>
            </p:cNvPr>
            <p:cNvSpPr/>
            <p:nvPr/>
          </p:nvSpPr>
          <p:spPr>
            <a:xfrm flipH="1">
              <a:off x="10133882" y="3562389"/>
              <a:ext cx="202257" cy="298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04FB9D6-66E3-B04C-8D1A-8CBEDE13B6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1963" y="4968723"/>
            <a:ext cx="3600487" cy="293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52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-1219443" y="2416950"/>
            <a:ext cx="15826513" cy="353589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latin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228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1"/>
    </mc:Choice>
    <mc:Fallback xmlns="">
      <p:transition spd="slow" advTm="775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-1219443" y="2416950"/>
            <a:ext cx="15826513" cy="35358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5000" dirty="0">
                <a:latin typeface="Calibri" panose="020F0502020204030204" pitchFamily="34" charset="0"/>
              </a:rPr>
              <a:t>Back</a:t>
            </a:r>
            <a:r>
              <a:rPr lang="zh-CN" altLang="en-US" sz="5000" dirty="0">
                <a:latin typeface="Calibri" panose="020F0502020204030204" pitchFamily="34" charset="0"/>
              </a:rPr>
              <a:t> </a:t>
            </a:r>
            <a:r>
              <a:rPr lang="en-US" altLang="zh-CN" sz="5000" dirty="0">
                <a:latin typeface="Calibri" panose="020F0502020204030204" pitchFamily="34" charset="0"/>
              </a:rPr>
              <a:t>up</a:t>
            </a:r>
            <a:r>
              <a:rPr lang="zh-CN" altLang="en-US" sz="5000" dirty="0">
                <a:latin typeface="Calibri" panose="020F0502020204030204" pitchFamily="34" charset="0"/>
              </a:rPr>
              <a:t> </a:t>
            </a:r>
            <a:r>
              <a:rPr lang="en-US" altLang="zh-CN" sz="5000" dirty="0">
                <a:latin typeface="Calibri" panose="020F0502020204030204" pitchFamily="34" charset="0"/>
              </a:rPr>
              <a:t>slides</a:t>
            </a:r>
            <a:endParaRPr lang="en-US" sz="5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7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1"/>
    </mc:Choice>
    <mc:Fallback xmlns="">
      <p:transition spd="slow" advTm="775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2648" y="1352361"/>
            <a:ext cx="12539140" cy="5067355"/>
          </a:xfrm>
        </p:spPr>
        <p:txBody>
          <a:bodyPr/>
          <a:lstStyle/>
          <a:p>
            <a:r>
              <a:rPr lang="en-US" altLang="zh-CN" sz="3500" dirty="0">
                <a:latin typeface="Calibri" panose="020F0502020204030204" pitchFamily="34" charset="0"/>
              </a:rPr>
              <a:t>Collaborative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multi-agent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systems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(MAS)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are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ubiquitous</a:t>
            </a:r>
          </a:p>
          <a:p>
            <a:endParaRPr lang="en-US" altLang="zh-CN" sz="3500" dirty="0">
              <a:latin typeface="Calibri" panose="020F0502020204030204" pitchFamily="34" charset="0"/>
            </a:endParaRPr>
          </a:p>
          <a:p>
            <a:endParaRPr lang="en-US" altLang="zh-CN" sz="3500" dirty="0">
              <a:latin typeface="Calibri" panose="020F0502020204030204" pitchFamily="34" charset="0"/>
            </a:endParaRPr>
          </a:p>
          <a:p>
            <a:endParaRPr lang="en-US" altLang="zh-CN" sz="35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35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1500" dirty="0">
              <a:latin typeface="Calibri" panose="020F0502020204030204" pitchFamily="34" charset="0"/>
            </a:endParaRPr>
          </a:p>
          <a:p>
            <a:r>
              <a:rPr lang="en-US" altLang="zh-CN" sz="3500" dirty="0">
                <a:latin typeface="Calibri" panose="020F0502020204030204" pitchFamily="34" charset="0"/>
              </a:rPr>
              <a:t>Centralized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protocol </a:t>
            </a:r>
            <a:r>
              <a:rPr lang="zh-CN" altLang="en-US" sz="3500" dirty="0">
                <a:latin typeface="Calibri" panose="020F0502020204030204" pitchFamily="34" charset="0"/>
              </a:rPr>
              <a:t>                </a:t>
            </a:r>
            <a:r>
              <a:rPr lang="en-US" altLang="zh-CN" sz="3500" dirty="0" err="1">
                <a:latin typeface="Calibri" panose="020F0502020204030204" pitchFamily="34" charset="0"/>
              </a:rPr>
              <a:t>v.s</a:t>
            </a:r>
            <a:r>
              <a:rPr lang="en-US" altLang="zh-CN" sz="3500" dirty="0">
                <a:latin typeface="Calibri" panose="020F0502020204030204" pitchFamily="34" charset="0"/>
              </a:rPr>
              <a:t>.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Decentralized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protocol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endParaRPr lang="en-US" altLang="zh-CN" sz="3500" dirty="0">
              <a:latin typeface="Calibri" panose="020F0502020204030204" pitchFamily="34" charset="0"/>
            </a:endParaRPr>
          </a:p>
          <a:p>
            <a:pPr lvl="1"/>
            <a:endParaRPr lang="en-US" altLang="zh-CN" sz="3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Central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controller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may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not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exists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many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MAS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applications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Advantages: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 err="1">
                <a:latin typeface="Calibri" panose="020F0502020204030204" pitchFamily="34" charset="0"/>
              </a:rPr>
              <a:t>i</a:t>
            </a:r>
            <a:r>
              <a:rPr lang="en-US" altLang="zh-CN" sz="2985" dirty="0">
                <a:latin typeface="Calibri" panose="020F0502020204030204" pitchFamily="34" charset="0"/>
              </a:rPr>
              <a:t>)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resilient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to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attacks;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ii)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scalable;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iii)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privacy-preserving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endParaRPr lang="en-US" altLang="zh-CN" sz="2985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7639" y="571917"/>
            <a:ext cx="12576291" cy="699728"/>
          </a:xfrm>
        </p:spPr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work:</a:t>
            </a:r>
            <a:r>
              <a:rPr lang="zh-CN" altLang="en-US" dirty="0"/>
              <a:t> </a:t>
            </a:r>
            <a:r>
              <a:rPr lang="en-US" altLang="zh-CN" dirty="0"/>
              <a:t>Decentralized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r>
              <a:rPr lang="en-US" altLang="zh-CN" baseline="30000" dirty="0"/>
              <a:t>1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021CD0-7415-6C47-A1A3-028BA0A0328C}"/>
              </a:ext>
            </a:extLst>
          </p:cNvPr>
          <p:cNvGrpSpPr/>
          <p:nvPr/>
        </p:nvGrpSpPr>
        <p:grpSpPr>
          <a:xfrm>
            <a:off x="1009805" y="2056610"/>
            <a:ext cx="2727757" cy="2407234"/>
            <a:chOff x="2925345" y="2336037"/>
            <a:chExt cx="3796201" cy="31514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5345" y="2336037"/>
              <a:ext cx="3796201" cy="25885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487636" y="5087404"/>
              <a:ext cx="2508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Robotics</a:t>
              </a:r>
              <a:endParaRPr lang="en-US" dirty="0"/>
            </a:p>
          </p:txBody>
        </p:sp>
      </p:grpSp>
      <p:grpSp>
        <p:nvGrpSpPr>
          <p:cNvPr id="27" name="Group 26"/>
          <p:cNvGrpSpPr>
            <a:grpSpLocks/>
          </p:cNvGrpSpPr>
          <p:nvPr/>
        </p:nvGrpSpPr>
        <p:grpSpPr>
          <a:xfrm>
            <a:off x="6991088" y="2043358"/>
            <a:ext cx="2931319" cy="2502225"/>
            <a:chOff x="8944499" y="2371085"/>
            <a:chExt cx="3995597" cy="30983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3896" y="2371085"/>
              <a:ext cx="3886200" cy="25908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944499" y="4973976"/>
              <a:ext cx="3995597" cy="495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Unmanned</a:t>
              </a:r>
              <a:r>
                <a:rPr lang="zh-CN" altLang="en-US" dirty="0"/>
                <a:t> </a:t>
              </a:r>
              <a:r>
                <a:rPr lang="en-US" altLang="zh-CN" dirty="0"/>
                <a:t>Aerial</a:t>
              </a:r>
              <a:r>
                <a:rPr lang="zh-CN" altLang="en-US" dirty="0"/>
                <a:t> </a:t>
              </a:r>
              <a:r>
                <a:rPr lang="en-US" altLang="zh-CN" dirty="0"/>
                <a:t>Vehicles</a:t>
              </a:r>
              <a:endParaRPr lang="en-US" dirty="0"/>
            </a:p>
          </p:txBody>
        </p: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4011008" y="2096363"/>
            <a:ext cx="2834774" cy="2333828"/>
            <a:chOff x="-1783577" y="4386346"/>
            <a:chExt cx="3886200" cy="3199452"/>
          </a:xfrm>
        </p:grpSpPr>
        <p:grpSp>
          <p:nvGrpSpPr>
            <p:cNvPr id="16" name="Group 15"/>
            <p:cNvGrpSpPr/>
            <p:nvPr/>
          </p:nvGrpSpPr>
          <p:grpSpPr>
            <a:xfrm>
              <a:off x="-1783577" y="4386346"/>
              <a:ext cx="3886200" cy="2681968"/>
              <a:chOff x="1371599" y="1073149"/>
              <a:chExt cx="10219715" cy="782027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1599" y="1073149"/>
                <a:ext cx="10219715" cy="7545558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9053897" y="7937771"/>
                <a:ext cx="2230188" cy="9556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857653" y="4798011"/>
                <a:ext cx="1203466" cy="650489"/>
              </a:xfrm>
              <a:prstGeom prst="rect">
                <a:avLst/>
              </a:prstGeom>
              <a:solidFill>
                <a:srgbClr val="A4B24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035068" y="4830671"/>
                <a:ext cx="710771" cy="617830"/>
              </a:xfrm>
              <a:prstGeom prst="rect">
                <a:avLst/>
              </a:prstGeom>
              <a:solidFill>
                <a:srgbClr val="A4B24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516986" y="7937770"/>
                <a:ext cx="1060277" cy="420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371599" y="7937770"/>
                <a:ext cx="2205789" cy="708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387641" y="6523735"/>
                <a:ext cx="1227222" cy="9133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0059915" y="3648781"/>
                <a:ext cx="916601" cy="7146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-1267429" y="7185688"/>
              <a:ext cx="2508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Smart</a:t>
              </a:r>
              <a:r>
                <a:rPr lang="zh-CN" altLang="en-US" dirty="0"/>
                <a:t> </a:t>
              </a:r>
              <a:r>
                <a:rPr lang="en-US" altLang="zh-CN" dirty="0"/>
                <a:t>Grid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271614" y="2043358"/>
            <a:ext cx="2952317" cy="2519105"/>
            <a:chOff x="5369938" y="4386346"/>
            <a:chExt cx="3886200" cy="2965805"/>
          </a:xfrm>
        </p:grpSpPr>
        <p:pic>
          <p:nvPicPr>
            <p:cNvPr id="25" name="Picture 24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9938" y="4386346"/>
              <a:ext cx="3886200" cy="246337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714250" y="6881092"/>
              <a:ext cx="3197577" cy="471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MOBA</a:t>
              </a:r>
              <a:r>
                <a:rPr lang="zh-CN" altLang="en-US" dirty="0"/>
                <a:t> </a:t>
              </a:r>
              <a:r>
                <a:rPr lang="en-US" altLang="zh-CN" dirty="0"/>
                <a:t>Video</a:t>
              </a:r>
              <a:r>
                <a:rPr lang="zh-CN" altLang="en-US" dirty="0"/>
                <a:t> </a:t>
              </a:r>
              <a:r>
                <a:rPr lang="en-US" altLang="zh-CN" dirty="0"/>
                <a:t>Games</a:t>
              </a:r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BDF815-C770-6743-9288-4C9D1F95D7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11" t="3241" r="68575" b="11212"/>
          <a:stretch/>
        </p:blipFill>
        <p:spPr>
          <a:xfrm rot="5400000">
            <a:off x="5303951" y="4392518"/>
            <a:ext cx="862809" cy="15466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48EE3E9-653C-8E4B-B7BF-BDA30BDF5C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821" t="3154" r="928" b="11212"/>
          <a:stretch/>
        </p:blipFill>
        <p:spPr>
          <a:xfrm rot="5400000">
            <a:off x="11792558" y="4320304"/>
            <a:ext cx="870940" cy="15453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623221-D59D-6C47-95FC-769008C9C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13053" y="4868405"/>
            <a:ext cx="466277" cy="412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C16A5-8B98-214D-B2AF-79D0617CB786}"/>
              </a:ext>
            </a:extLst>
          </p:cNvPr>
          <p:cNvSpPr txBox="1"/>
          <p:nvPr/>
        </p:nvSpPr>
        <p:spPr>
          <a:xfrm>
            <a:off x="1413839" y="6823920"/>
            <a:ext cx="127217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aseline="30000" dirty="0"/>
              <a:t>1</a:t>
            </a:r>
            <a:r>
              <a:rPr lang="en-US" sz="1300" dirty="0"/>
              <a:t>K. Zhang, Z. Yang, H. Liu, T. Zhang, and T. </a:t>
            </a:r>
            <a:r>
              <a:rPr lang="en-US" sz="1300" dirty="0" err="1"/>
              <a:t>Başar</a:t>
            </a:r>
            <a:r>
              <a:rPr lang="en-US" sz="1300" dirty="0"/>
              <a:t>, “Fully decentralized multi-agent reinforcement learning with networked agents,” </a:t>
            </a:r>
            <a:r>
              <a:rPr lang="en-US" sz="1300" i="1" dirty="0"/>
              <a:t>in </a:t>
            </a:r>
            <a:r>
              <a:rPr lang="en-US" altLang="zh-CN" sz="1300" i="1" dirty="0"/>
              <a:t>ICML</a:t>
            </a:r>
            <a:r>
              <a:rPr lang="en-US" sz="1300" i="1" dirty="0"/>
              <a:t>, </a:t>
            </a:r>
            <a:r>
              <a:rPr lang="en-US" sz="1300" dirty="0"/>
              <a:t>2018, pp. 5872– 5881.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28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1279" y="551823"/>
            <a:ext cx="9473430" cy="726801"/>
          </a:xfrm>
        </p:spPr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work:</a:t>
            </a:r>
            <a:r>
              <a:rPr lang="zh-CN" altLang="en-US" dirty="0"/>
              <a:t> </a:t>
            </a:r>
            <a:r>
              <a:rPr lang="en-US" altLang="zh-CN" dirty="0"/>
              <a:t>Decentralized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7189" t="772" r="3856" b="5723"/>
          <a:stretch/>
        </p:blipFill>
        <p:spPr>
          <a:xfrm>
            <a:off x="11312299" y="3873795"/>
            <a:ext cx="1901149" cy="22722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985086" y="6146023"/>
            <a:ext cx="23193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" dirty="0"/>
              <a:t>A</a:t>
            </a:r>
            <a:r>
              <a:rPr lang="zh-CN" altLang="en-US" sz="1300" dirty="0"/>
              <a:t> </a:t>
            </a:r>
            <a:r>
              <a:rPr lang="en-US" altLang="zh-CN" sz="1300" dirty="0"/>
              <a:t>fully</a:t>
            </a:r>
            <a:r>
              <a:rPr lang="zh-CN" altLang="en-US" sz="1300" dirty="0"/>
              <a:t>  </a:t>
            </a:r>
            <a:r>
              <a:rPr lang="en-US" altLang="zh-CN" sz="1300" dirty="0"/>
              <a:t>decentralized</a:t>
            </a:r>
            <a:r>
              <a:rPr lang="zh-CN" altLang="en-US" sz="1300" dirty="0"/>
              <a:t> </a:t>
            </a:r>
            <a:r>
              <a:rPr lang="en-US" altLang="zh-CN" sz="1300" dirty="0"/>
              <a:t>network</a:t>
            </a:r>
            <a:r>
              <a:rPr lang="zh-CN" altLang="en-US" sz="1300" dirty="0"/>
              <a:t> </a:t>
            </a:r>
            <a:r>
              <a:rPr lang="en-US" altLang="zh-CN" sz="1300" dirty="0"/>
              <a:t>with</a:t>
            </a:r>
            <a:r>
              <a:rPr lang="zh-CN" altLang="en-US" sz="1300" dirty="0"/>
              <a:t> </a:t>
            </a:r>
            <a:r>
              <a:rPr lang="en-US" altLang="zh-CN" sz="1300" dirty="0"/>
              <a:t>heterogeneous agents</a:t>
            </a:r>
            <a:endParaRPr lang="en-US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19D5E788-1FD4-B74C-8D2A-45E08A6A0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115" y="1534627"/>
                <a:ext cx="12822603" cy="2542073"/>
              </a:xfrm>
              <a:prstGeom prst="rect">
                <a:avLst/>
              </a:prstGeom>
            </p:spPr>
            <p:txBody>
              <a:bodyPr vert="horz"/>
              <a:lstStyle>
                <a:lvl1pPr marL="393566" indent="-393566" algn="l" defTabSz="524751" rtl="0" eaLnBrk="1" latinLnBrk="0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3708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1pPr>
                <a:lvl2pPr marL="852722" indent="-327971" algn="l" defTabSz="524751" rtl="0" eaLnBrk="1" latinLnBrk="0" hangingPunct="1">
                  <a:spcBef>
                    <a:spcPct val="20000"/>
                  </a:spcBef>
                  <a:buFont typeface="Arial"/>
                  <a:buChar char="–"/>
                  <a:defRPr sz="3193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311879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782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836630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67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361381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»"/>
                  <a:defRPr sz="2267" b="0" i="0" kern="1200">
                    <a:solidFill>
                      <a:srgbClr val="13294B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886133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410885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935636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60387" indent="-262378" algn="l" defTabSz="524751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dirty="0">
                    <a:solidFill>
                      <a:srgbClr val="FF0000"/>
                    </a:solidFill>
                    <a:latin typeface="+mn-lt"/>
                  </a:rPr>
                  <a:t>Setting: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+mn-lt"/>
                  </a:rPr>
                  <a:t>Networked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altLang="zh-CN" sz="3200" dirty="0">
                    <a:latin typeface="+mn-lt"/>
                  </a:rPr>
                  <a:t>Multi-agent</a:t>
                </a:r>
                <a:r>
                  <a:rPr lang="zh-CN" altLang="en-US" sz="3200" dirty="0">
                    <a:latin typeface="+mn-lt"/>
                  </a:rPr>
                  <a:t> </a:t>
                </a:r>
                <a:r>
                  <a:rPr lang="en-US" altLang="zh-CN" sz="3200" dirty="0">
                    <a:latin typeface="+mn-lt"/>
                  </a:rPr>
                  <a:t>MDP</a:t>
                </a:r>
                <a:endParaRPr lang="en-US" sz="3200" dirty="0">
                  <a:latin typeface="+mn-lt"/>
                </a:endParaRPr>
              </a:p>
              <a:p>
                <a:pPr lvl="1"/>
                <a:r>
                  <a:rPr lang="zh-CN" altLang="en-US" sz="3000" dirty="0">
                    <a:latin typeface="+mn-lt"/>
                  </a:rPr>
                  <a:t>                                               </a:t>
                </a:r>
                <a:r>
                  <a:rPr lang="en-US" altLang="zh-CN" sz="2700" dirty="0">
                    <a:latin typeface="+mn-lt"/>
                  </a:rPr>
                  <a:t>with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the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communication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network</a:t>
                </a:r>
                <a:r>
                  <a:rPr lang="zh-CN" altLang="en-US" sz="2700" dirty="0">
                    <a:latin typeface="+mn-lt"/>
                  </a:rPr>
                  <a:t> </a:t>
                </a:r>
                <a:endParaRPr lang="en-US" altLang="zh-CN" sz="2700" dirty="0">
                  <a:latin typeface="+mn-lt"/>
                </a:endParaRPr>
              </a:p>
              <a:p>
                <a:pPr lvl="1"/>
                <a:r>
                  <a:rPr lang="en-US" altLang="zh-CN" sz="2700" dirty="0">
                    <a:latin typeface="+mn-lt"/>
                  </a:rPr>
                  <a:t>Each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agent</a:t>
                </a:r>
                <a:r>
                  <a:rPr lang="zh-CN" altLang="en-US" sz="27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700" i="1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has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individual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policy</a:t>
                </a:r>
                <a:endParaRPr lang="en-US" altLang="zh-CN" sz="1000" dirty="0">
                  <a:latin typeface="+mn-lt"/>
                </a:endParaRPr>
              </a:p>
              <a:p>
                <a:pPr lvl="1"/>
                <a:r>
                  <a:rPr lang="en-US" altLang="zh-CN" sz="2700" dirty="0">
                    <a:latin typeface="+mn-lt"/>
                  </a:rPr>
                  <a:t>Goal: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maximize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the</a:t>
                </a:r>
                <a:r>
                  <a:rPr lang="zh-CN" altLang="en-US" sz="2700" dirty="0">
                    <a:latin typeface="+mn-lt"/>
                  </a:rPr>
                  <a:t> </a:t>
                </a:r>
                <a:r>
                  <a:rPr lang="en-US" altLang="zh-CN" sz="2700" dirty="0">
                    <a:solidFill>
                      <a:srgbClr val="FF0000"/>
                    </a:solidFill>
                    <a:latin typeface="+mn-lt"/>
                  </a:rPr>
                  <a:t>globally</a:t>
                </a:r>
                <a:r>
                  <a:rPr lang="zh-CN" altLang="en-US" sz="27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altLang="zh-CN" sz="2700" dirty="0">
                    <a:solidFill>
                      <a:srgbClr val="FF0000"/>
                    </a:solidFill>
                    <a:latin typeface="+mn-lt"/>
                  </a:rPr>
                  <a:t>averaged</a:t>
                </a:r>
                <a:r>
                  <a:rPr lang="zh-CN" altLang="en-US" sz="27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altLang="zh-CN" sz="2700" dirty="0">
                    <a:latin typeface="+mn-lt"/>
                  </a:rPr>
                  <a:t>return</a:t>
                </a:r>
              </a:p>
            </p:txBody>
          </p:sp>
        </mc:Choice>
        <mc:Fallback xmlns="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19D5E788-1FD4-B74C-8D2A-45E08A6A0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15" y="1534627"/>
                <a:ext cx="12822603" cy="2542073"/>
              </a:xfrm>
              <a:prstGeom prst="rect">
                <a:avLst/>
              </a:prstGeom>
              <a:blipFill>
                <a:blip r:embed="rId5"/>
                <a:stretch>
                  <a:fillRect l="-989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57670FB-71E1-1542-8635-DAC3EEE2A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376" y="2201270"/>
            <a:ext cx="3951513" cy="384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5AA85D-373A-2A47-B754-CB83FA6CB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3382" y="2257598"/>
            <a:ext cx="2000251" cy="3257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DAB716-0A79-034E-8D33-5B7A90133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6026" y="2713884"/>
            <a:ext cx="1899333" cy="4001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6564F0-4254-5342-A6A4-D091876B7B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6544" y="3055119"/>
            <a:ext cx="4336330" cy="754778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801B87E-C5FF-344C-8DAB-FC5E961A75BA}"/>
              </a:ext>
            </a:extLst>
          </p:cNvPr>
          <p:cNvSpPr txBox="1">
            <a:spLocks/>
          </p:cNvSpPr>
          <p:nvPr/>
        </p:nvSpPr>
        <p:spPr>
          <a:xfrm>
            <a:off x="730115" y="3984920"/>
            <a:ext cx="12822603" cy="2542073"/>
          </a:xfrm>
          <a:prstGeom prst="rect">
            <a:avLst/>
          </a:prstGeom>
        </p:spPr>
        <p:txBody>
          <a:bodyPr vert="horz"/>
          <a:lstStyle>
            <a:lvl1pPr marL="393566" indent="-393566" algn="l" defTabSz="524751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708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3200" dirty="0">
                <a:latin typeface="Calibri"/>
              </a:rPr>
              <a:t>Algorithm: multi-agent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/>
              </a:rPr>
              <a:t>actor-critic</a:t>
            </a:r>
            <a:endParaRPr lang="en-US" altLang="zh-CN" sz="3200" dirty="0">
              <a:latin typeface="Calibri"/>
            </a:endParaRPr>
          </a:p>
          <a:p>
            <a:pPr lvl="1"/>
            <a:r>
              <a:rPr lang="en-US" altLang="zh-CN" sz="2685" dirty="0">
                <a:latin typeface="Calibri"/>
              </a:rPr>
              <a:t>Fully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decentralized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latin typeface="Calibri"/>
              </a:rPr>
              <a:t>update</a:t>
            </a:r>
          </a:p>
          <a:p>
            <a:pPr lvl="1"/>
            <a:r>
              <a:rPr lang="en-US" altLang="zh-CN" sz="2685" dirty="0">
                <a:latin typeface="Calibri"/>
              </a:rPr>
              <a:t>Using</a:t>
            </a:r>
            <a:r>
              <a:rPr lang="zh-CN" altLang="en-US" sz="2685" dirty="0"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function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approximation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/>
              </a:rPr>
              <a:t>to</a:t>
            </a:r>
            <a:r>
              <a:rPr lang="zh-CN" altLang="en-US" sz="2685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/>
              </a:rPr>
              <a:t>handle</a:t>
            </a:r>
            <a:r>
              <a:rPr lang="zh-CN" altLang="en-US" sz="2685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/>
              </a:rPr>
              <a:t>large</a:t>
            </a:r>
            <a:r>
              <a:rPr lang="zh-CN" altLang="en-US" sz="2685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/>
              </a:rPr>
              <a:t>state-action</a:t>
            </a:r>
            <a:r>
              <a:rPr lang="zh-CN" altLang="en-US" sz="2685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/>
              </a:rPr>
              <a:t>spaces</a:t>
            </a:r>
          </a:p>
          <a:p>
            <a:pPr lvl="1"/>
            <a:r>
              <a:rPr lang="en-US" altLang="zh-CN" sz="2685" dirty="0">
                <a:solidFill>
                  <a:srgbClr val="172948"/>
                </a:solidFill>
                <a:latin typeface="Calibri"/>
              </a:rPr>
              <a:t>Should</a:t>
            </a:r>
            <a:r>
              <a:rPr lang="zh-CN" altLang="en-US" sz="2685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172948"/>
                </a:solidFill>
                <a:latin typeface="Calibri"/>
              </a:rPr>
              <a:t>have</a:t>
            </a:r>
            <a:r>
              <a:rPr lang="zh-CN" altLang="en-US" sz="2685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theoretical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convergence</a:t>
            </a:r>
            <a:r>
              <a:rPr lang="zh-CN" altLang="en-US" sz="2685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685" dirty="0">
                <a:solidFill>
                  <a:srgbClr val="FF0000"/>
                </a:solidFill>
                <a:latin typeface="Calibri"/>
              </a:rPr>
              <a:t>guarantees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367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54"/>
    </mc:Choice>
    <mc:Fallback xmlns="">
      <p:transition spd="slow" advTm="5655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94573" y="1320013"/>
            <a:ext cx="12343631" cy="4921606"/>
          </a:xfrm>
        </p:spPr>
        <p:txBody>
          <a:bodyPr/>
          <a:lstStyle/>
          <a:p>
            <a:pPr lvl="0"/>
            <a:r>
              <a:rPr lang="en-US" altLang="zh-CN" sz="3200" dirty="0">
                <a:latin typeface="Calibri"/>
              </a:rPr>
              <a:t>Policy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Gradient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Theorem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for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/>
              </a:rPr>
              <a:t>Multi-agent</a:t>
            </a:r>
            <a:r>
              <a:rPr lang="zh-CN" altLang="en-US" sz="3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Calibri"/>
              </a:rPr>
              <a:t>MDP</a:t>
            </a:r>
          </a:p>
          <a:p>
            <a:pPr lvl="0"/>
            <a:endParaRPr lang="en-US" altLang="zh-CN" sz="3200" dirty="0">
              <a:latin typeface="Calibri"/>
            </a:endParaRPr>
          </a:p>
          <a:p>
            <a:pPr lvl="0"/>
            <a:endParaRPr lang="en-US" altLang="zh-CN" sz="1700" dirty="0">
              <a:latin typeface="Calibri"/>
            </a:endParaRPr>
          </a:p>
          <a:p>
            <a:pPr lvl="0"/>
            <a:endParaRPr lang="en-US" altLang="zh-CN" sz="1400" dirty="0">
              <a:latin typeface="Calibri"/>
            </a:endParaRPr>
          </a:p>
          <a:p>
            <a:pPr marL="524751" lvl="1" indent="0">
              <a:buNone/>
            </a:pPr>
            <a:r>
              <a:rPr lang="zh-CN" altLang="en-US" sz="2700" dirty="0">
                <a:latin typeface="Calibri"/>
              </a:rPr>
              <a:t>   </a:t>
            </a:r>
            <a:r>
              <a:rPr lang="en-US" altLang="zh-CN" sz="2700" dirty="0">
                <a:latin typeface="Calibri"/>
              </a:rPr>
              <a:t>where</a:t>
            </a:r>
            <a:r>
              <a:rPr lang="zh-CN" altLang="en-US" sz="2700" dirty="0">
                <a:latin typeface="Calibri"/>
              </a:rPr>
              <a:t> </a:t>
            </a:r>
            <a:endParaRPr lang="en-US" altLang="zh-CN" sz="2700" dirty="0">
              <a:latin typeface="Calibri"/>
            </a:endParaRPr>
          </a:p>
          <a:p>
            <a:r>
              <a:rPr lang="en-US" altLang="zh-CN" sz="3200" dirty="0">
                <a:latin typeface="+mn-lt"/>
              </a:rPr>
              <a:t>Decentralized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multi-agent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ED3323"/>
                </a:solidFill>
                <a:latin typeface="+mn-lt"/>
              </a:rPr>
              <a:t>actor-critic</a:t>
            </a:r>
          </a:p>
          <a:p>
            <a:pPr lvl="1"/>
            <a:r>
              <a:rPr lang="en-US" altLang="zh-CN" sz="2700" dirty="0">
                <a:latin typeface="Calibri"/>
              </a:rPr>
              <a:t>Critic-step:</a:t>
            </a:r>
            <a:r>
              <a:rPr lang="zh-CN" altLang="en-US" sz="2700" dirty="0">
                <a:latin typeface="Calibri"/>
              </a:rPr>
              <a:t> </a:t>
            </a:r>
            <a:endParaRPr lang="en-US" altLang="zh-CN" sz="2700" dirty="0">
              <a:latin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013" y="3125708"/>
            <a:ext cx="4267200" cy="53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013" y="1947400"/>
            <a:ext cx="8968041" cy="910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6760965" y="1878028"/>
            <a:ext cx="864298" cy="54696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10809615" y="1878027"/>
            <a:ext cx="864298" cy="54696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6760965" y="2377480"/>
            <a:ext cx="864298" cy="54696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7AEBD-4115-ED41-B74B-60B63292332C}"/>
              </a:ext>
            </a:extLst>
          </p:cNvPr>
          <p:cNvSpPr txBox="1">
            <a:spLocks/>
          </p:cNvSpPr>
          <p:nvPr/>
        </p:nvSpPr>
        <p:spPr>
          <a:xfrm>
            <a:off x="621279" y="551823"/>
            <a:ext cx="9473430" cy="726801"/>
          </a:xfrm>
          <a:prstGeom prst="rect">
            <a:avLst/>
          </a:prstGeom>
        </p:spPr>
        <p:txBody>
          <a:bodyPr vert="horz"/>
          <a:lstStyle>
            <a:lvl1pPr marL="0" indent="0" algn="l" defTabSz="524751" rtl="0" eaLnBrk="1" latinLnBrk="0" hangingPunct="1">
              <a:spcBef>
                <a:spcPct val="20000"/>
              </a:spcBef>
              <a:buFont typeface="Arial"/>
              <a:buNone/>
              <a:defRPr sz="4946" b="1" i="0" kern="1200" baseline="0">
                <a:solidFill>
                  <a:srgbClr val="E84A27"/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work:</a:t>
            </a:r>
            <a:r>
              <a:rPr lang="zh-CN" altLang="en-US"/>
              <a:t> </a:t>
            </a:r>
            <a:r>
              <a:rPr lang="en-US" altLang="zh-CN"/>
              <a:t>Decentralized</a:t>
            </a:r>
            <a:r>
              <a:rPr lang="zh-CN" altLang="en-US"/>
              <a:t> </a:t>
            </a:r>
            <a:r>
              <a:rPr lang="en-US" altLang="zh-CN"/>
              <a:t>MARL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CD45908-B4BF-AC4B-B86E-57A7A2351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945" y="4326415"/>
            <a:ext cx="3296039" cy="3953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11CE2F4-395F-1D45-AE7B-7EF20F958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436" y="5449628"/>
            <a:ext cx="3038763" cy="3440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CB9DAF6-F2B1-5F40-BEFC-130A95AAF8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8257" y="5988279"/>
            <a:ext cx="2287488" cy="70264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5C38160-9DE9-AB46-9F67-0E77E74D8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0611" y="4872483"/>
            <a:ext cx="3624871" cy="405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F7B63-5640-854D-87B5-EAB24B820088}"/>
              </a:ext>
            </a:extLst>
          </p:cNvPr>
          <p:cNvSpPr txBox="1"/>
          <p:nvPr/>
        </p:nvSpPr>
        <p:spPr>
          <a:xfrm>
            <a:off x="7480533" y="4059183"/>
            <a:ext cx="2585516" cy="813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2722" lvl="1" indent="-327971" defTabSz="524751">
              <a:spcBef>
                <a:spcPct val="20000"/>
              </a:spcBef>
              <a:buFont typeface="Arial"/>
              <a:buChar char="–"/>
            </a:pPr>
            <a:r>
              <a:rPr lang="en-US" altLang="zh-CN" sz="2685" dirty="0">
                <a:solidFill>
                  <a:srgbClr val="172948"/>
                </a:solidFill>
                <a:cs typeface="Arial" panose="020B0604020202020204" pitchFamily="34" charset="0"/>
              </a:rPr>
              <a:t>Actor-step:</a:t>
            </a:r>
          </a:p>
          <a:p>
            <a:endParaRPr lang="en-US" dirty="0">
              <a:solidFill>
                <a:srgbClr val="172948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B31547-6608-6442-AC34-33EA3CF6ACAC}"/>
              </a:ext>
            </a:extLst>
          </p:cNvPr>
          <p:cNvSpPr txBox="1"/>
          <p:nvPr/>
        </p:nvSpPr>
        <p:spPr>
          <a:xfrm>
            <a:off x="1127697" y="6013190"/>
            <a:ext cx="226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Consensus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BE898A-2EE3-DA4A-9642-98F5FA91F7E2}"/>
              </a:ext>
            </a:extLst>
          </p:cNvPr>
          <p:cNvSpPr txBox="1"/>
          <p:nvPr/>
        </p:nvSpPr>
        <p:spPr>
          <a:xfrm>
            <a:off x="995199" y="4773296"/>
            <a:ext cx="2525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temporal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difference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(TD)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E6A619B-E958-8F47-81D5-EB47059780AD}"/>
              </a:ext>
            </a:extLst>
          </p:cNvPr>
          <p:cNvSpPr/>
          <p:nvPr/>
        </p:nvSpPr>
        <p:spPr>
          <a:xfrm>
            <a:off x="3536978" y="4504268"/>
            <a:ext cx="225942" cy="12119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E104875-FBBD-0D41-B446-72C4C40F43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4847" y="4337790"/>
            <a:ext cx="2324232" cy="43191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D3F0058-D4B1-8849-8DA2-CF0AE9B107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1562" y="4965688"/>
            <a:ext cx="4762002" cy="62436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6ABC10D-A4FC-BF4F-82D9-C26CF9A5F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7155" y="5766468"/>
            <a:ext cx="2417284" cy="35597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B6F72F5-49A1-404F-902B-BCC503EB8563}"/>
              </a:ext>
            </a:extLst>
          </p:cNvPr>
          <p:cNvSpPr txBox="1"/>
          <p:nvPr/>
        </p:nvSpPr>
        <p:spPr>
          <a:xfrm>
            <a:off x="8103534" y="5659902"/>
            <a:ext cx="1588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Local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policy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gradient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385C32B-B028-5C4D-B42E-4B4A24F496D8}"/>
              </a:ext>
            </a:extLst>
          </p:cNvPr>
          <p:cNvCxnSpPr>
            <a:cxnSpLocks/>
          </p:cNvCxnSpPr>
          <p:nvPr/>
        </p:nvCxnSpPr>
        <p:spPr>
          <a:xfrm flipV="1">
            <a:off x="3276487" y="6231331"/>
            <a:ext cx="353509" cy="157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EDF4C75-25A3-534C-B99E-3DB2EF1CC5CF}"/>
              </a:ext>
            </a:extLst>
          </p:cNvPr>
          <p:cNvCxnSpPr>
            <a:cxnSpLocks/>
          </p:cNvCxnSpPr>
          <p:nvPr/>
        </p:nvCxnSpPr>
        <p:spPr>
          <a:xfrm>
            <a:off x="9603399" y="5977484"/>
            <a:ext cx="505765" cy="49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1203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11"/>
    </mc:Choice>
    <mc:Fallback xmlns="">
      <p:transition spd="slow" advTm="4121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94573" y="1278448"/>
            <a:ext cx="12343631" cy="4921606"/>
          </a:xfrm>
        </p:spPr>
        <p:txBody>
          <a:bodyPr/>
          <a:lstStyle/>
          <a:p>
            <a:pPr lvl="0"/>
            <a:r>
              <a:rPr lang="en-US" altLang="zh-CN" sz="3200" dirty="0">
                <a:solidFill>
                  <a:srgbClr val="ED3323"/>
                </a:solidFill>
                <a:latin typeface="Calibri"/>
              </a:rPr>
              <a:t>Guaranteed</a:t>
            </a:r>
            <a:r>
              <a:rPr lang="zh-CN" altLang="en-US" sz="3200" dirty="0">
                <a:solidFill>
                  <a:srgbClr val="ED3323"/>
                </a:solidFill>
                <a:latin typeface="Calibri"/>
              </a:rPr>
              <a:t> </a:t>
            </a:r>
            <a:r>
              <a:rPr lang="en-US" altLang="zh-CN" sz="3200" dirty="0">
                <a:solidFill>
                  <a:srgbClr val="ED3323"/>
                </a:solidFill>
                <a:latin typeface="Calibri"/>
              </a:rPr>
              <a:t>to</a:t>
            </a:r>
            <a:r>
              <a:rPr lang="zh-CN" altLang="en-US" sz="3200" dirty="0">
                <a:solidFill>
                  <a:srgbClr val="ED3323"/>
                </a:solidFill>
                <a:latin typeface="Calibri"/>
              </a:rPr>
              <a:t> </a:t>
            </a:r>
            <a:r>
              <a:rPr lang="en-US" altLang="zh-CN" sz="3200" dirty="0">
                <a:solidFill>
                  <a:srgbClr val="ED3323"/>
                </a:solidFill>
                <a:latin typeface="Calibri"/>
              </a:rPr>
              <a:t>converge</a:t>
            </a:r>
            <a:r>
              <a:rPr lang="zh-CN" altLang="en-US" sz="3200" dirty="0">
                <a:solidFill>
                  <a:srgbClr val="ED3323"/>
                </a:solidFill>
                <a:latin typeface="Calibri"/>
              </a:rPr>
              <a:t> </a:t>
            </a:r>
            <a:r>
              <a:rPr lang="en-US" altLang="zh-CN" sz="3200" dirty="0">
                <a:solidFill>
                  <a:srgbClr val="ED3323"/>
                </a:solidFill>
                <a:latin typeface="Calibri"/>
              </a:rPr>
              <a:t>asymptotically</a:t>
            </a:r>
            <a:r>
              <a:rPr lang="zh-CN" altLang="en-US" sz="3200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3200" dirty="0">
                <a:solidFill>
                  <a:srgbClr val="172948"/>
                </a:solidFill>
                <a:latin typeface="Calibri"/>
              </a:rPr>
              <a:t>with</a:t>
            </a:r>
            <a:r>
              <a:rPr lang="zh-CN" altLang="en-US" sz="3200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3200" dirty="0">
                <a:solidFill>
                  <a:srgbClr val="172948"/>
                </a:solidFill>
                <a:latin typeface="Calibri"/>
              </a:rPr>
              <a:t>linear</a:t>
            </a:r>
            <a:r>
              <a:rPr lang="zh-CN" altLang="en-US" sz="3200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3200" dirty="0">
                <a:solidFill>
                  <a:srgbClr val="172948"/>
                </a:solidFill>
                <a:latin typeface="Calibri"/>
              </a:rPr>
              <a:t>function</a:t>
            </a:r>
            <a:r>
              <a:rPr lang="zh-CN" altLang="en-US" sz="3200" dirty="0">
                <a:solidFill>
                  <a:srgbClr val="172948"/>
                </a:solidFill>
                <a:latin typeface="Calibri"/>
              </a:rPr>
              <a:t> </a:t>
            </a:r>
            <a:r>
              <a:rPr lang="en-US" altLang="zh-CN" sz="3200" dirty="0">
                <a:solidFill>
                  <a:srgbClr val="172948"/>
                </a:solidFill>
                <a:latin typeface="Calibri"/>
              </a:rPr>
              <a:t>approx.</a:t>
            </a:r>
          </a:p>
          <a:p>
            <a:pPr lvl="0"/>
            <a:endParaRPr lang="en-US" altLang="zh-CN" sz="3200" dirty="0">
              <a:latin typeface="Calibri"/>
            </a:endParaRPr>
          </a:p>
          <a:p>
            <a:pPr lvl="0"/>
            <a:endParaRPr lang="en-US" altLang="zh-CN" sz="3200" dirty="0">
              <a:latin typeface="Calibri"/>
            </a:endParaRPr>
          </a:p>
          <a:p>
            <a:pPr lvl="0"/>
            <a:endParaRPr lang="en-US" altLang="zh-CN" sz="3200" dirty="0">
              <a:latin typeface="Calibri"/>
            </a:endParaRPr>
          </a:p>
          <a:p>
            <a:pPr lvl="0"/>
            <a:endParaRPr lang="en-US" altLang="zh-CN" sz="3200" dirty="0">
              <a:latin typeface="Calibri"/>
            </a:endParaRPr>
          </a:p>
          <a:p>
            <a:pPr lvl="0"/>
            <a:endParaRPr lang="en-US" altLang="zh-CN" sz="1000" dirty="0">
              <a:latin typeface="Calibri"/>
            </a:endParaRPr>
          </a:p>
          <a:p>
            <a:pPr lvl="0"/>
            <a:r>
              <a:rPr lang="en-US" altLang="zh-CN" sz="3200" dirty="0">
                <a:latin typeface="Calibri"/>
              </a:rPr>
              <a:t>Empirically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also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works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for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solidFill>
                  <a:srgbClr val="ED3323"/>
                </a:solidFill>
                <a:latin typeface="Calibri"/>
              </a:rPr>
              <a:t>neural</a:t>
            </a:r>
            <a:r>
              <a:rPr lang="zh-CN" altLang="en-US" sz="3200" dirty="0">
                <a:solidFill>
                  <a:srgbClr val="ED3323"/>
                </a:solidFill>
                <a:latin typeface="Calibri"/>
              </a:rPr>
              <a:t> </a:t>
            </a:r>
            <a:r>
              <a:rPr lang="en-US" altLang="zh-CN" sz="3200" dirty="0">
                <a:solidFill>
                  <a:srgbClr val="ED3323"/>
                </a:solidFill>
                <a:latin typeface="Calibri"/>
              </a:rPr>
              <a:t>nets</a:t>
            </a:r>
            <a:r>
              <a:rPr lang="zh-CN" altLang="en-US" sz="3200" dirty="0">
                <a:solidFill>
                  <a:srgbClr val="ED3323"/>
                </a:solidFill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function</a:t>
            </a:r>
            <a:r>
              <a:rPr lang="zh-CN" altLang="en-US" sz="3200" dirty="0">
                <a:latin typeface="Calibri"/>
              </a:rPr>
              <a:t> </a:t>
            </a:r>
            <a:r>
              <a:rPr lang="en-US" altLang="zh-CN" sz="3200" dirty="0">
                <a:latin typeface="Calibri"/>
              </a:rPr>
              <a:t>approx.</a:t>
            </a:r>
          </a:p>
          <a:p>
            <a:pPr lvl="0"/>
            <a:endParaRPr lang="en-US" altLang="zh-CN" sz="1700" dirty="0">
              <a:latin typeface="Calibri"/>
            </a:endParaRPr>
          </a:p>
          <a:p>
            <a:pPr lvl="0"/>
            <a:endParaRPr lang="en-US" altLang="zh-CN" sz="1400" dirty="0">
              <a:latin typeface="Calibri"/>
            </a:endParaRPr>
          </a:p>
          <a:p>
            <a:pPr marL="524751" lvl="1" indent="0">
              <a:buNone/>
            </a:pPr>
            <a:r>
              <a:rPr lang="zh-CN" altLang="en-US" sz="2700" dirty="0">
                <a:latin typeface="Calibri"/>
              </a:rPr>
              <a:t>   </a:t>
            </a:r>
            <a:endParaRPr lang="en-US" altLang="zh-CN" sz="2700" dirty="0">
              <a:latin typeface="Calibri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7AEBD-4115-ED41-B74B-60B63292332C}"/>
              </a:ext>
            </a:extLst>
          </p:cNvPr>
          <p:cNvSpPr txBox="1">
            <a:spLocks/>
          </p:cNvSpPr>
          <p:nvPr/>
        </p:nvSpPr>
        <p:spPr>
          <a:xfrm>
            <a:off x="621279" y="551823"/>
            <a:ext cx="9473430" cy="726801"/>
          </a:xfrm>
          <a:prstGeom prst="rect">
            <a:avLst/>
          </a:prstGeom>
        </p:spPr>
        <p:txBody>
          <a:bodyPr vert="horz"/>
          <a:lstStyle>
            <a:lvl1pPr marL="0" indent="0" algn="l" defTabSz="524751" rtl="0" eaLnBrk="1" latinLnBrk="0" hangingPunct="1">
              <a:spcBef>
                <a:spcPct val="20000"/>
              </a:spcBef>
              <a:buFont typeface="Arial"/>
              <a:buNone/>
              <a:defRPr sz="4946" b="1" i="0" kern="1200" baseline="0">
                <a:solidFill>
                  <a:srgbClr val="E84A27"/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work:</a:t>
            </a:r>
            <a:r>
              <a:rPr lang="zh-CN" altLang="en-US"/>
              <a:t> </a:t>
            </a:r>
            <a:r>
              <a:rPr lang="en-US" altLang="zh-CN"/>
              <a:t>Decentralized</a:t>
            </a:r>
            <a:r>
              <a:rPr lang="zh-CN" altLang="en-US"/>
              <a:t> </a:t>
            </a:r>
            <a:r>
              <a:rPr lang="en-US" altLang="zh-CN"/>
              <a:t>MARL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5AAB2B-359D-2A48-88D9-0A59E714842D}"/>
              </a:ext>
            </a:extLst>
          </p:cNvPr>
          <p:cNvGrpSpPr/>
          <p:nvPr/>
        </p:nvGrpSpPr>
        <p:grpSpPr>
          <a:xfrm>
            <a:off x="1392742" y="1864455"/>
            <a:ext cx="4122622" cy="2573115"/>
            <a:chOff x="43796" y="2198473"/>
            <a:chExt cx="5816617" cy="367722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317E69C-E888-8C45-97C6-A09B39401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642" y="2198473"/>
              <a:ext cx="4169734" cy="3302000"/>
            </a:xfrm>
            <a:prstGeom prst="rect">
              <a:avLst/>
            </a:prstGeom>
          </p:spPr>
        </p:pic>
        <p:sp>
          <p:nvSpPr>
            <p:cNvPr id="27" name="文本框 5">
              <a:extLst>
                <a:ext uri="{FF2B5EF4-FFF2-40B4-BE49-F238E27FC236}">
                  <a16:creationId xmlns:a16="http://schemas.microsoft.com/office/drawing/2014/main" id="{D713E475-1D42-744A-A398-06B08D3B8116}"/>
                </a:ext>
              </a:extLst>
            </p:cNvPr>
            <p:cNvSpPr txBox="1"/>
            <p:nvPr/>
          </p:nvSpPr>
          <p:spPr>
            <a:xfrm>
              <a:off x="43796" y="5413868"/>
              <a:ext cx="5816617" cy="461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002060"/>
                  </a:solidFill>
                </a:rPr>
                <a:t>Fig.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Convergence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of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globally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averaged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returns</a:t>
              </a:r>
              <a:endParaRPr lang="zh-CN" altLang="en-US" sz="15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39D35AE-8012-874B-8222-27B04A90E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250" y="1864455"/>
            <a:ext cx="5532858" cy="2231136"/>
          </a:xfrm>
          <a:prstGeom prst="rect">
            <a:avLst/>
          </a:prstGeom>
        </p:spPr>
      </p:pic>
      <p:sp>
        <p:nvSpPr>
          <p:cNvPr id="29" name="文本框 5">
            <a:extLst>
              <a:ext uri="{FF2B5EF4-FFF2-40B4-BE49-F238E27FC236}">
                <a16:creationId xmlns:a16="http://schemas.microsoft.com/office/drawing/2014/main" id="{2BD5B31C-B55C-7043-8D7A-09F7D20CB862}"/>
              </a:ext>
            </a:extLst>
          </p:cNvPr>
          <p:cNvSpPr txBox="1"/>
          <p:nvPr/>
        </p:nvSpPr>
        <p:spPr>
          <a:xfrm>
            <a:off x="7807357" y="4095591"/>
            <a:ext cx="36777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rgbClr val="002060"/>
                </a:solidFill>
              </a:rPr>
              <a:t>Fig.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Policies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the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algorithms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converge</a:t>
            </a:r>
            <a:r>
              <a:rPr lang="zh-CN" altLang="en-US" sz="1500" dirty="0">
                <a:solidFill>
                  <a:srgbClr val="002060"/>
                </a:solidFill>
              </a:rPr>
              <a:t> </a:t>
            </a:r>
            <a:r>
              <a:rPr lang="en-US" altLang="zh-CN" sz="1500" dirty="0">
                <a:solidFill>
                  <a:srgbClr val="002060"/>
                </a:solidFill>
              </a:rPr>
              <a:t>to</a:t>
            </a:r>
            <a:endParaRPr lang="zh-CN" altLang="en-US" sz="1500" dirty="0">
              <a:solidFill>
                <a:srgbClr val="00206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C1087D-886D-074A-B5AD-9B1E3E0E4792}"/>
              </a:ext>
            </a:extLst>
          </p:cNvPr>
          <p:cNvGrpSpPr/>
          <p:nvPr/>
        </p:nvGrpSpPr>
        <p:grpSpPr>
          <a:xfrm>
            <a:off x="8434331" y="4395910"/>
            <a:ext cx="5191229" cy="2253982"/>
            <a:chOff x="3568143" y="2112381"/>
            <a:chExt cx="8322170" cy="341890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7B0014-15D7-384D-92CD-76DE6C82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6839" y="2112381"/>
              <a:ext cx="4583474" cy="3418909"/>
            </a:xfrm>
            <a:prstGeom prst="rect">
              <a:avLst/>
            </a:prstGeom>
          </p:spPr>
        </p:pic>
        <p:sp>
          <p:nvSpPr>
            <p:cNvPr id="32" name="文本框 5">
              <a:extLst>
                <a:ext uri="{FF2B5EF4-FFF2-40B4-BE49-F238E27FC236}">
                  <a16:creationId xmlns:a16="http://schemas.microsoft.com/office/drawing/2014/main" id="{8365AFE9-98D7-0F4C-BEA2-391131EE9BF0}"/>
                </a:ext>
              </a:extLst>
            </p:cNvPr>
            <p:cNvSpPr txBox="1"/>
            <p:nvPr/>
          </p:nvSpPr>
          <p:spPr>
            <a:xfrm>
              <a:off x="3568143" y="3291048"/>
              <a:ext cx="3721234" cy="1190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002060"/>
                  </a:solidFill>
                </a:rPr>
                <a:t>Comparison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between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the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decentralized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and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centralized</a:t>
              </a:r>
              <a:r>
                <a:rPr lang="zh-CN" altLang="en-US" sz="1500" dirty="0">
                  <a:solidFill>
                    <a:srgbClr val="FF0000"/>
                  </a:solidFill>
                </a:rPr>
                <a:t> </a:t>
              </a:r>
              <a:r>
                <a:rPr lang="en-US" altLang="zh-CN" sz="1500" dirty="0">
                  <a:solidFill>
                    <a:srgbClr val="FF0000"/>
                  </a:solidFill>
                </a:rPr>
                <a:t>algorithms</a:t>
              </a:r>
              <a:endParaRPr lang="zh-CN" altLang="en-US" sz="15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45A614B-D78D-4A46-A841-52D40ED9BEDC}"/>
              </a:ext>
            </a:extLst>
          </p:cNvPr>
          <p:cNvGrpSpPr/>
          <p:nvPr/>
        </p:nvGrpSpPr>
        <p:grpSpPr>
          <a:xfrm>
            <a:off x="1345625" y="4876133"/>
            <a:ext cx="5299486" cy="1857586"/>
            <a:chOff x="-497232" y="2590758"/>
            <a:chExt cx="8094641" cy="285701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0C5A1BC-98C3-8940-AEC9-D5057B592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65424" y="2590758"/>
              <a:ext cx="3931985" cy="2857012"/>
            </a:xfrm>
            <a:prstGeom prst="rect">
              <a:avLst/>
            </a:prstGeom>
          </p:spPr>
        </p:pic>
        <p:sp>
          <p:nvSpPr>
            <p:cNvPr id="35" name="文本框 5">
              <a:extLst>
                <a:ext uri="{FF2B5EF4-FFF2-40B4-BE49-F238E27FC236}">
                  <a16:creationId xmlns:a16="http://schemas.microsoft.com/office/drawing/2014/main" id="{05B2ADF4-6887-6A42-9065-986F21913F4C}"/>
                </a:ext>
              </a:extLst>
            </p:cNvPr>
            <p:cNvSpPr txBox="1"/>
            <p:nvPr/>
          </p:nvSpPr>
          <p:spPr>
            <a:xfrm>
              <a:off x="-497232" y="3601518"/>
              <a:ext cx="4111068" cy="497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rgbClr val="002060"/>
                  </a:solidFill>
                </a:rPr>
                <a:t>cooperative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navigation</a:t>
              </a:r>
              <a:r>
                <a:rPr lang="zh-CN" altLang="en-US" sz="1500" dirty="0">
                  <a:solidFill>
                    <a:srgbClr val="002060"/>
                  </a:solidFill>
                </a:rPr>
                <a:t> </a:t>
              </a:r>
              <a:r>
                <a:rPr lang="en-US" altLang="zh-CN" sz="1500" dirty="0">
                  <a:solidFill>
                    <a:srgbClr val="002060"/>
                  </a:solidFill>
                </a:rPr>
                <a:t>problem</a:t>
              </a:r>
              <a:endParaRPr lang="en-US" sz="15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765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11"/>
    </mc:Choice>
    <mc:Fallback xmlns="">
      <p:transition spd="slow" advTm="4121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0676" y="1407098"/>
            <a:ext cx="13196687" cy="4897539"/>
          </a:xfrm>
        </p:spPr>
        <p:txBody>
          <a:bodyPr/>
          <a:lstStyle/>
          <a:p>
            <a:r>
              <a:rPr lang="en-US" altLang="zh-CN" sz="3500" dirty="0">
                <a:solidFill>
                  <a:srgbClr val="172948"/>
                </a:solidFill>
                <a:latin typeface="Calibri" panose="020F0502020204030204" pitchFamily="34" charset="0"/>
              </a:rPr>
              <a:t>Extend</a:t>
            </a:r>
            <a:r>
              <a:rPr lang="zh-CN" altLang="en-US" sz="3500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172948"/>
                </a:solidFill>
                <a:latin typeface="Calibri" panose="020F0502020204030204" pitchFamily="34" charset="0"/>
              </a:rPr>
              <a:t>previous</a:t>
            </a:r>
            <a:r>
              <a:rPr lang="zh-CN" altLang="en-US" sz="3500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172948"/>
                </a:solidFill>
                <a:latin typeface="Calibri" panose="020F0502020204030204" pitchFamily="34" charset="0"/>
              </a:rPr>
              <a:t>MARL</a:t>
            </a:r>
            <a:r>
              <a:rPr lang="zh-CN" altLang="en-US" sz="3500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172948"/>
                </a:solidFill>
                <a:latin typeface="Calibri" panose="020F0502020204030204" pitchFamily="34" charset="0"/>
              </a:rPr>
              <a:t>to</a:t>
            </a:r>
            <a:r>
              <a:rPr lang="zh-CN" altLang="en-US" sz="3500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continuous</a:t>
            </a:r>
            <a:r>
              <a:rPr lang="zh-CN" altLang="en-US" sz="3500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172948"/>
                </a:solidFill>
                <a:latin typeface="Calibri" panose="020F0502020204030204" pitchFamily="34" charset="0"/>
              </a:rPr>
              <a:t>space</a:t>
            </a:r>
            <a:r>
              <a:rPr lang="zh-CN" altLang="en-US" sz="3500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172948"/>
                </a:solidFill>
                <a:latin typeface="Calibri" panose="020F0502020204030204" pitchFamily="34" charset="0"/>
              </a:rPr>
              <a:t>[Zhang et al. ’ CDC</a:t>
            </a:r>
            <a:r>
              <a:rPr lang="zh-CN" altLang="en-US" sz="3500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172948"/>
                </a:solidFill>
                <a:latin typeface="Calibri" panose="020F0502020204030204" pitchFamily="34" charset="0"/>
              </a:rPr>
              <a:t>2018]</a:t>
            </a:r>
          </a:p>
          <a:p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Finite-sample</a:t>
            </a:r>
            <a:r>
              <a:rPr lang="zh-CN" altLang="en-US" sz="3500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analyses</a:t>
            </a:r>
            <a:r>
              <a:rPr lang="zh-CN" altLang="en-US" sz="3500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for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batch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decentralized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MARL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[Zhang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et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al.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’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18]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Convergence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results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above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are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only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asymptotic,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172948"/>
                </a:solidFill>
                <a:latin typeface="Calibri" panose="020F0502020204030204" pitchFamily="34" charset="0"/>
              </a:rPr>
              <a:t>no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finite-sample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performance</a:t>
            </a:r>
          </a:p>
          <a:p>
            <a:pPr lvl="1"/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Mixed</a:t>
            </a:r>
            <a:r>
              <a:rPr lang="zh-CN" altLang="en-US" sz="29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172948"/>
                </a:solidFill>
                <a:latin typeface="Calibri" panose="020F0502020204030204" pitchFamily="34" charset="0"/>
              </a:rPr>
              <a:t>setting:</a:t>
            </a:r>
            <a:r>
              <a:rPr lang="zh-CN" altLang="en-US" sz="29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172948"/>
                </a:solidFill>
                <a:latin typeface="Calibri" panose="020F0502020204030204" pitchFamily="34" charset="0"/>
              </a:rPr>
              <a:t>we</a:t>
            </a:r>
            <a:r>
              <a:rPr lang="zh-CN" altLang="en-US" sz="2985" dirty="0">
                <a:solidFill>
                  <a:srgbClr val="172948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172948"/>
                </a:solidFill>
                <a:latin typeface="Calibri" panose="020F0502020204030204" pitchFamily="34" charset="0"/>
              </a:rPr>
              <a:t>considered</a:t>
            </a:r>
            <a:r>
              <a:rPr lang="en-US" altLang="zh-CN" sz="2985" dirty="0">
                <a:latin typeface="Calibri" panose="020F0502020204030204" pitchFamily="34" charset="0"/>
              </a:rPr>
              <a:t> the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same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networked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MDP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setting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before,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plus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two-team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setting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where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each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team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networked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MDP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Algorithm: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fitted-Q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iteration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that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can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be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implemented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decentralized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way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Results: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quantified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how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the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Q-function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estimation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error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depends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on</a:t>
            </a:r>
          </a:p>
          <a:p>
            <a:pPr lvl="2"/>
            <a:r>
              <a:rPr lang="en-US" altLang="zh-CN" sz="2574" dirty="0">
                <a:latin typeface="Calibri" panose="020F0502020204030204" pitchFamily="34" charset="0"/>
              </a:rPr>
              <a:t>#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of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samples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and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#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of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iterations</a:t>
            </a:r>
          </a:p>
          <a:p>
            <a:pPr lvl="2"/>
            <a:r>
              <a:rPr lang="en-US" altLang="zh-CN" sz="2574" dirty="0">
                <a:latin typeface="Calibri" panose="020F0502020204030204" pitchFamily="34" charset="0"/>
              </a:rPr>
              <a:t>Error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caused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by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decentralized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computation</a:t>
            </a:r>
          </a:p>
          <a:p>
            <a:pPr lvl="2"/>
            <a:r>
              <a:rPr lang="en-US" altLang="zh-CN" sz="2574" dirty="0">
                <a:solidFill>
                  <a:srgbClr val="ED3323"/>
                </a:solidFill>
                <a:latin typeface="Calibri" panose="020F0502020204030204" pitchFamily="34" charset="0"/>
              </a:rPr>
              <a:t>Expressiveness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of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the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function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class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for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Q-function</a:t>
            </a:r>
            <a:r>
              <a:rPr lang="zh-CN" altLang="en-US" sz="2574" dirty="0">
                <a:latin typeface="Calibri" panose="020F0502020204030204" pitchFamily="34" charset="0"/>
              </a:rPr>
              <a:t> </a:t>
            </a:r>
            <a:r>
              <a:rPr lang="en-US" altLang="zh-CN" sz="2574" dirty="0">
                <a:latin typeface="Calibri" panose="020F0502020204030204" pitchFamily="34" charset="0"/>
              </a:rPr>
              <a:t>approx.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7639" y="571917"/>
            <a:ext cx="12576291" cy="699728"/>
          </a:xfrm>
        </p:spPr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(ongoing)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78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80676" y="1529018"/>
                <a:ext cx="13196687" cy="4897539"/>
              </a:xfrm>
            </p:spPr>
            <p:txBody>
              <a:bodyPr/>
              <a:lstStyle/>
              <a:p>
                <a:r>
                  <a:rPr lang="en-US" altLang="zh-CN" sz="3500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Communication-efficient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MARL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[Chen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et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al.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’18][Lin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et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al.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’19]</a:t>
                </a:r>
              </a:p>
              <a:p>
                <a:pPr lvl="1"/>
                <a:r>
                  <a:rPr lang="en-US" altLang="zh-CN" sz="2985" dirty="0">
                    <a:latin typeface="Calibri" panose="020F0502020204030204" pitchFamily="34" charset="0"/>
                  </a:rPr>
                  <a:t>[Chen et al. ’18]: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MARL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policy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gradient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method,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but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agents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only</a:t>
                </a:r>
                <a:r>
                  <a:rPr lang="zh-CN" altLang="en-US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transmit</a:t>
                </a:r>
                <a:r>
                  <a:rPr lang="zh-CN" altLang="en-US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the</a:t>
                </a:r>
                <a:r>
                  <a:rPr lang="zh-CN" altLang="en-US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local</a:t>
                </a:r>
                <a:r>
                  <a:rPr lang="zh-CN" altLang="en-US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gradients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occasionally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by</a:t>
                </a:r>
                <a:r>
                  <a:rPr lang="zh-CN" altLang="en-US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checking</a:t>
                </a:r>
                <a:r>
                  <a:rPr lang="zh-CN" altLang="en-US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certain</a:t>
                </a:r>
                <a:r>
                  <a:rPr lang="zh-CN" altLang="en-US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conditions</a:t>
                </a:r>
              </a:p>
              <a:p>
                <a:endParaRPr lang="en-US" altLang="zh-CN" sz="3500" dirty="0">
                  <a:latin typeface="Calibri" panose="020F0502020204030204" pitchFamily="34" charset="0"/>
                </a:endParaRPr>
              </a:p>
              <a:p>
                <a:endParaRPr lang="en-US" altLang="zh-CN" sz="2500" dirty="0">
                  <a:latin typeface="Calibri" panose="020F0502020204030204" pitchFamily="34" charset="0"/>
                </a:endParaRPr>
              </a:p>
              <a:p>
                <a:r>
                  <a:rPr lang="en-US" altLang="zh-CN" sz="3500" dirty="0">
                    <a:latin typeface="Calibri" panose="020F0502020204030204" pitchFamily="34" charset="0"/>
                  </a:rPr>
                  <a:t>RL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for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linear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quadratic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zero-sum</a:t>
                </a:r>
                <a:r>
                  <a:rPr lang="zh-CN" altLang="en-US" sz="3500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3500" dirty="0">
                    <a:latin typeface="Calibri" panose="020F0502020204030204" pitchFamily="34" charset="0"/>
                  </a:rPr>
                  <a:t>games</a:t>
                </a:r>
              </a:p>
              <a:p>
                <a:pPr lvl="1"/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Policy</a:t>
                </a:r>
                <a:r>
                  <a:rPr lang="zh-CN" altLang="en-US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gradient</a:t>
                </a:r>
                <a:r>
                  <a:rPr lang="zh-CN" altLang="en-US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methods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for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Nash-equilibrium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seeking,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with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finite-sample</a:t>
                </a:r>
                <a:r>
                  <a:rPr lang="zh-CN" altLang="en-US" sz="2985" dirty="0">
                    <a:solidFill>
                      <a:srgbClr val="ED3323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convergence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guarantees</a:t>
                </a:r>
              </a:p>
              <a:p>
                <a:pPr lvl="1"/>
                <a:r>
                  <a:rPr lang="en-US" altLang="zh-CN" sz="2985" dirty="0">
                    <a:latin typeface="Calibri" panose="020F0502020204030204" pitchFamily="34" charset="0"/>
                  </a:rPr>
                  <a:t>Possibly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applied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for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985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985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985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and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risk-sensitive</a:t>
                </a:r>
                <a:r>
                  <a:rPr lang="zh-CN" altLang="en-US" sz="2985" dirty="0">
                    <a:latin typeface="Calibri" panose="020F0502020204030204" pitchFamily="34" charset="0"/>
                  </a:rPr>
                  <a:t> </a:t>
                </a:r>
                <a:r>
                  <a:rPr lang="en-US" altLang="zh-CN" sz="2985" dirty="0">
                    <a:latin typeface="Calibri" panose="020F0502020204030204" pitchFamily="34" charset="0"/>
                  </a:rPr>
                  <a:t>optimal control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80676" y="1529018"/>
                <a:ext cx="13196687" cy="4897539"/>
              </a:xfrm>
              <a:blipFill>
                <a:blip r:embed="rId4"/>
                <a:stretch>
                  <a:fillRect l="-1154" t="-1813" b="-4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7639" y="571917"/>
            <a:ext cx="12576291" cy="699728"/>
          </a:xfrm>
        </p:spPr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(ongoing)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90FE6-31E1-984A-B0B1-7ACF45F066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1943" y="2809841"/>
            <a:ext cx="2721987" cy="1386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C46E61-38F3-9344-A7B9-C96FB4E60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0869" y="3219694"/>
            <a:ext cx="178231" cy="178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0DF4D7-FB5F-9646-A49D-17EAC40A9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9414" y="3262181"/>
            <a:ext cx="178231" cy="178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75658-A3F6-0A46-ACFC-C65AC4EFB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5756" y="3289858"/>
            <a:ext cx="178231" cy="178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FC0F9-D788-5541-8A67-75A907246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5911" y="3250122"/>
            <a:ext cx="700378" cy="226593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043FC7C-AA76-B043-B495-DF48FC5F7E78}"/>
              </a:ext>
            </a:extLst>
          </p:cNvPr>
          <p:cNvSpPr txBox="1">
            <a:spLocks/>
          </p:cNvSpPr>
          <p:nvPr/>
        </p:nvSpPr>
        <p:spPr>
          <a:xfrm>
            <a:off x="480675" y="3164478"/>
            <a:ext cx="9327204" cy="3262079"/>
          </a:xfrm>
          <a:prstGeom prst="rect">
            <a:avLst/>
          </a:prstGeom>
        </p:spPr>
        <p:txBody>
          <a:bodyPr vert="horz"/>
          <a:lstStyle>
            <a:lvl1pPr marL="393566" indent="-393566" algn="l" defTabSz="524751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708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52722" indent="-327971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3193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11879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782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36630" indent="-262378" algn="l" defTabSz="524751" rtl="0" eaLnBrk="1" latinLnBrk="0" hangingPunct="1">
              <a:spcBef>
                <a:spcPct val="20000"/>
              </a:spcBef>
              <a:buFont typeface="Arial"/>
              <a:buChar char="–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361381" indent="-262378" algn="l" defTabSz="524751" rtl="0" eaLnBrk="1" latinLnBrk="0" hangingPunct="1">
              <a:spcBef>
                <a:spcPct val="20000"/>
              </a:spcBef>
              <a:buFont typeface="Arial"/>
              <a:buChar char="»"/>
              <a:defRPr sz="2267" b="0" i="0" kern="120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886133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10885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35636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60387" indent="-262378" algn="l" defTabSz="524751" rtl="0" eaLnBrk="1" latinLnBrk="0" hangingPunct="1">
              <a:spcBef>
                <a:spcPct val="20000"/>
              </a:spcBef>
              <a:buFont typeface="Arial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[Lin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al.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’19]: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actor-critic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before,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but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only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randomly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transmit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one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entry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each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consensus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step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36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50069" y="1330933"/>
            <a:ext cx="12381731" cy="4993667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</a:rPr>
              <a:t>Evolutionary game theory-based MARL</a:t>
            </a:r>
          </a:p>
          <a:p>
            <a:pPr lvl="1"/>
            <a:endParaRPr lang="en-US" altLang="zh-CN" sz="2800" dirty="0">
              <a:latin typeface="Calibri" panose="020F0502020204030204" pitchFamily="34" charset="0"/>
            </a:endParaRPr>
          </a:p>
          <a:p>
            <a:pPr lvl="1"/>
            <a:endParaRPr lang="en-US" altLang="zh-CN" sz="2800" dirty="0">
              <a:latin typeface="Calibri" panose="020F0502020204030204" pitchFamily="34" charset="0"/>
            </a:endParaRPr>
          </a:p>
          <a:p>
            <a:pPr lvl="1"/>
            <a:endParaRPr lang="en-US" altLang="zh-CN" sz="2800" dirty="0">
              <a:latin typeface="Calibri" panose="020F0502020204030204" pitchFamily="34" charset="0"/>
            </a:endParaRPr>
          </a:p>
          <a:p>
            <a:pPr lvl="1"/>
            <a:endParaRPr lang="en-US" altLang="zh-CN" sz="28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800" dirty="0">
                <a:latin typeface="Calibri" panose="020F0502020204030204" pitchFamily="34" charset="0"/>
              </a:rPr>
              <a:t>Cross-learning [Cross ’73], FAQ/Lenient FAQ-learning [Kaisers ’10], replicator dynamics [</a:t>
            </a:r>
            <a:r>
              <a:rPr lang="en-US" altLang="zh-CN" sz="2800" dirty="0" err="1">
                <a:latin typeface="Calibri" panose="020F0502020204030204" pitchFamily="34" charset="0"/>
              </a:rPr>
              <a:t>Tuyls</a:t>
            </a:r>
            <a:r>
              <a:rPr lang="en-US" altLang="zh-CN" sz="2800" dirty="0">
                <a:latin typeface="Calibri" panose="020F0502020204030204" pitchFamily="34" charset="0"/>
              </a:rPr>
              <a:t> ’09]: for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</a:rPr>
              <a:t>stateless</a:t>
            </a:r>
            <a:r>
              <a:rPr lang="en-US" altLang="zh-CN" sz="2800" dirty="0">
                <a:latin typeface="Calibri" panose="020F0502020204030204" pitchFamily="34" charset="0"/>
              </a:rPr>
              <a:t> MG only</a:t>
            </a:r>
          </a:p>
          <a:p>
            <a:pPr lvl="1"/>
            <a:r>
              <a:rPr lang="en-US" altLang="zh-CN" sz="2800" dirty="0">
                <a:latin typeface="Calibri" panose="020F0502020204030204" pitchFamily="34" charset="0"/>
              </a:rPr>
              <a:t>Piecewise replicator dynamics [</a:t>
            </a:r>
            <a:r>
              <a:rPr lang="en-US" altLang="zh-CN" sz="2800" dirty="0" err="1">
                <a:latin typeface="Calibri" panose="020F0502020204030204" pitchFamily="34" charset="0"/>
              </a:rPr>
              <a:t>Vrancx</a:t>
            </a:r>
            <a:r>
              <a:rPr lang="en-US" altLang="zh-CN" sz="2800" dirty="0">
                <a:latin typeface="Calibri" panose="020F0502020204030204" pitchFamily="34" charset="0"/>
              </a:rPr>
              <a:t> et al. ’08], Learning automata [</a:t>
            </a:r>
            <a:r>
              <a:rPr lang="en-US" altLang="zh-CN" sz="2800" dirty="0" err="1">
                <a:latin typeface="Calibri" panose="020F0502020204030204" pitchFamily="34" charset="0"/>
              </a:rPr>
              <a:t>Vrancx</a:t>
            </a:r>
            <a:r>
              <a:rPr lang="en-US" altLang="zh-CN" sz="2800" dirty="0">
                <a:latin typeface="Calibri" panose="020F0502020204030204" pitchFamily="34" charset="0"/>
              </a:rPr>
              <a:t> et al. ’08]: for MG</a:t>
            </a:r>
          </a:p>
          <a:p>
            <a:pPr lvl="1"/>
            <a:endParaRPr lang="en-US" altLang="zh-CN" dirty="0">
              <a:latin typeface="Calibri" panose="020F0502020204030204" pitchFamily="34" charset="0"/>
            </a:endParaRPr>
          </a:p>
          <a:p>
            <a:pPr lvl="1"/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369" y="337438"/>
            <a:ext cx="9473430" cy="726801"/>
          </a:xfrm>
        </p:spPr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BC1CB-0FFD-CD40-B1EE-102ACD07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237" y="2067441"/>
            <a:ext cx="8693149" cy="19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22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50069" y="1330933"/>
            <a:ext cx="12381731" cy="4993667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</a:rPr>
              <a:t>Early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work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without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convergence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guarantees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</a:rPr>
              <a:t>General-sum Markov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games: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WoLF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-PHC</a:t>
            </a:r>
            <a:r>
              <a:rPr lang="en-US" altLang="zh-CN" sz="2800" dirty="0">
                <a:latin typeface="Calibri" panose="020F0502020204030204" pitchFamily="34" charset="0"/>
              </a:rPr>
              <a:t> [Bowling et al. ’02], 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policy gradient </a:t>
            </a:r>
            <a:r>
              <a:rPr lang="en-US" altLang="zh-CN" sz="2800" dirty="0">
                <a:latin typeface="Calibri" panose="020F0502020204030204" pitchFamily="34" charset="0"/>
              </a:rPr>
              <a:t>[</a:t>
            </a:r>
            <a:r>
              <a:rPr lang="en-US" altLang="zh-CN" sz="2800" dirty="0" err="1">
                <a:latin typeface="Calibri" panose="020F0502020204030204" pitchFamily="34" charset="0"/>
              </a:rPr>
              <a:t>Kononen</a:t>
            </a:r>
            <a:r>
              <a:rPr lang="en-US" altLang="zh-CN" sz="2800" dirty="0">
                <a:latin typeface="Calibri" panose="020F0502020204030204" pitchFamily="34" charset="0"/>
              </a:rPr>
              <a:t> ’04]: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</a:rPr>
              <a:t>policy</a:t>
            </a:r>
            <a:r>
              <a:rPr lang="en-US" altLang="zh-CN" sz="2800" dirty="0">
                <a:latin typeface="Calibri" panose="020F0502020204030204" pitchFamily="34" charset="0"/>
              </a:rPr>
              <a:t> search-based;</a:t>
            </a:r>
            <a:r>
              <a:rPr lang="zh-CN" altLang="en-US" sz="2800" dirty="0">
                <a:latin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PD-</a:t>
            </a:r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WoLF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</a:rPr>
              <a:t>[Banerjee et al. ’03], 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EXORL</a:t>
            </a:r>
            <a:r>
              <a:rPr lang="en-US" altLang="zh-CN" sz="2800" dirty="0">
                <a:latin typeface="Calibri" panose="020F0502020204030204" pitchFamily="34" charset="0"/>
              </a:rPr>
              <a:t> [</a:t>
            </a:r>
            <a:r>
              <a:rPr lang="en-US" altLang="zh-CN" sz="2800" dirty="0" err="1">
                <a:latin typeface="Calibri" panose="020F0502020204030204" pitchFamily="34" charset="0"/>
              </a:rPr>
              <a:t>Suematsu</a:t>
            </a:r>
            <a:r>
              <a:rPr lang="en-US" altLang="zh-CN" sz="2800" dirty="0">
                <a:latin typeface="Calibri" panose="020F0502020204030204" pitchFamily="34" charset="0"/>
              </a:rPr>
              <a:t> et al. ’03], </a:t>
            </a:r>
            <a:r>
              <a:rPr lang="en-US" altLang="zh-CN" sz="2800" dirty="0">
                <a:solidFill>
                  <a:srgbClr val="984807"/>
                </a:solidFill>
                <a:latin typeface="Calibri" panose="020F0502020204030204" pitchFamily="34" charset="0"/>
              </a:rPr>
              <a:t>R-MAX</a:t>
            </a:r>
            <a:r>
              <a:rPr lang="en-US" altLang="zh-CN" sz="2800" dirty="0">
                <a:latin typeface="Calibri" panose="020F0502020204030204" pitchFamily="34" charset="0"/>
              </a:rPr>
              <a:t> [</a:t>
            </a:r>
            <a:r>
              <a:rPr lang="en-US" altLang="zh-CN" sz="2800" dirty="0" err="1">
                <a:latin typeface="Calibri" panose="020F0502020204030204" pitchFamily="34" charset="0"/>
              </a:rPr>
              <a:t>Brafman</a:t>
            </a:r>
            <a:r>
              <a:rPr lang="en-US" altLang="zh-CN" sz="2800" dirty="0">
                <a:latin typeface="Calibri" panose="020F0502020204030204" pitchFamily="34" charset="0"/>
              </a:rPr>
              <a:t> et al. ’03], etc.</a:t>
            </a:r>
          </a:p>
          <a:p>
            <a:pPr lvl="1"/>
            <a:endParaRPr lang="en-US" altLang="zh-CN" dirty="0">
              <a:latin typeface="Calibri" panose="020F0502020204030204" pitchFamily="34" charset="0"/>
            </a:endParaRPr>
          </a:p>
          <a:p>
            <a:pPr lvl="1"/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369" y="337438"/>
            <a:ext cx="9473430" cy="726801"/>
          </a:xfrm>
        </p:spPr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4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8988" y="1498600"/>
            <a:ext cx="13227012" cy="63971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Related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work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(by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settings):</a:t>
            </a:r>
          </a:p>
          <a:p>
            <a:pPr lvl="1"/>
            <a:r>
              <a:rPr lang="en-US" altLang="zh-CN" sz="2685" dirty="0">
                <a:latin typeface="+mn-lt"/>
              </a:rPr>
              <a:t>Non-cooperative:</a:t>
            </a:r>
          </a:p>
          <a:p>
            <a:pPr lvl="2"/>
            <a:r>
              <a:rPr lang="en-US" altLang="zh-CN" sz="2274" dirty="0">
                <a:latin typeface="+mn-lt"/>
              </a:rPr>
              <a:t>General: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general-sum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SG</a:t>
            </a:r>
          </a:p>
          <a:p>
            <a:pPr lvl="3"/>
            <a:r>
              <a:rPr lang="en-US" altLang="zh-CN" sz="1900" dirty="0">
                <a:latin typeface="Calibri"/>
              </a:rPr>
              <a:t>Model:							</a:t>
            </a:r>
            <a:r>
              <a:rPr lang="zh-CN" altLang="en-US" sz="1900" dirty="0">
                <a:latin typeface="Calibri"/>
              </a:rPr>
              <a:t> </a:t>
            </a:r>
            <a:r>
              <a:rPr lang="en-US" altLang="zh-CN" sz="1900" dirty="0">
                <a:latin typeface="Calibri"/>
              </a:rPr>
              <a:t>,				</a:t>
            </a:r>
            <a:r>
              <a:rPr lang="zh-CN" altLang="en-US" sz="1900" dirty="0">
                <a:latin typeface="Calibri"/>
              </a:rPr>
              <a:t>       </a:t>
            </a:r>
            <a:r>
              <a:rPr lang="en-US" altLang="zh-CN" sz="1900" dirty="0">
                <a:latin typeface="Calibri"/>
              </a:rPr>
              <a:t>,</a:t>
            </a:r>
          </a:p>
          <a:p>
            <a:pPr lvl="3"/>
            <a:endParaRPr lang="en-US" altLang="zh-CN" sz="1000" dirty="0">
              <a:latin typeface="Calibri"/>
            </a:endParaRPr>
          </a:p>
          <a:p>
            <a:pPr lvl="3"/>
            <a:endParaRPr lang="en-US" altLang="zh-CN" sz="1000" dirty="0">
              <a:latin typeface="Calibri"/>
            </a:endParaRPr>
          </a:p>
          <a:p>
            <a:pPr lvl="3"/>
            <a:r>
              <a:rPr lang="en-US" altLang="zh-CN" sz="1900" dirty="0">
                <a:latin typeface="Calibri"/>
              </a:rPr>
              <a:t>Policy:				</a:t>
            </a:r>
            <a:r>
              <a:rPr lang="zh-CN" altLang="en-US" sz="1900" dirty="0">
                <a:latin typeface="Calibri"/>
              </a:rPr>
              <a:t>       </a:t>
            </a:r>
            <a:r>
              <a:rPr lang="en-US" altLang="zh-CN" sz="1900" dirty="0">
                <a:latin typeface="Calibri"/>
              </a:rPr>
              <a:t>,</a:t>
            </a:r>
            <a:r>
              <a:rPr lang="zh-CN" altLang="en-US" sz="1900" dirty="0">
                <a:latin typeface="Calibri"/>
              </a:rPr>
              <a:t>  </a:t>
            </a:r>
            <a:r>
              <a:rPr lang="en-US" altLang="zh-CN" sz="1900" dirty="0">
                <a:latin typeface="Calibri"/>
              </a:rPr>
              <a:t>,</a:t>
            </a:r>
            <a:r>
              <a:rPr lang="zh-CN" altLang="en-US" sz="1900" dirty="0">
                <a:latin typeface="Calibri"/>
              </a:rPr>
              <a:t> </a:t>
            </a:r>
            <a:r>
              <a:rPr lang="en-US" altLang="zh-CN" sz="1900" dirty="0">
                <a:latin typeface="Calibri"/>
              </a:rPr>
              <a:t>joint</a:t>
            </a:r>
            <a:r>
              <a:rPr lang="zh-CN" altLang="en-US" sz="1900" dirty="0">
                <a:latin typeface="Calibri"/>
              </a:rPr>
              <a:t> </a:t>
            </a:r>
            <a:r>
              <a:rPr lang="en-US" altLang="zh-CN" sz="1900" dirty="0">
                <a:latin typeface="Calibri"/>
              </a:rPr>
              <a:t>policy</a:t>
            </a:r>
          </a:p>
          <a:p>
            <a:pPr lvl="3"/>
            <a:endParaRPr lang="en-US" altLang="zh-CN" sz="1000" dirty="0">
              <a:latin typeface="Calibri"/>
            </a:endParaRPr>
          </a:p>
          <a:p>
            <a:pPr lvl="3"/>
            <a:r>
              <a:rPr lang="en-US" altLang="zh-CN" sz="1900" dirty="0">
                <a:latin typeface="Calibri"/>
              </a:rPr>
              <a:t>Goal:</a:t>
            </a:r>
          </a:p>
          <a:p>
            <a:pPr marL="1574252" lvl="3" indent="0">
              <a:buNone/>
            </a:pPr>
            <a:endParaRPr lang="en-US" altLang="zh-CN" sz="1900" dirty="0">
              <a:latin typeface="Calibri"/>
            </a:endParaRPr>
          </a:p>
          <a:p>
            <a:pPr marL="1574252" lvl="3" indent="0">
              <a:buNone/>
            </a:pPr>
            <a:endParaRPr lang="en-US" altLang="zh-CN" sz="1900" dirty="0">
              <a:latin typeface="Calibri"/>
            </a:endParaRPr>
          </a:p>
          <a:p>
            <a:pPr lvl="3"/>
            <a:r>
              <a:rPr lang="en-US" altLang="zh-CN" sz="1900" dirty="0">
                <a:latin typeface="Calibri"/>
              </a:rPr>
              <a:t>Solution</a:t>
            </a:r>
            <a:r>
              <a:rPr lang="zh-CN" altLang="en-US" sz="1900" dirty="0">
                <a:latin typeface="Calibri"/>
              </a:rPr>
              <a:t> </a:t>
            </a:r>
            <a:r>
              <a:rPr lang="en-US" altLang="zh-CN" sz="1900" dirty="0">
                <a:latin typeface="Calibri"/>
              </a:rPr>
              <a:t>concept:</a:t>
            </a:r>
            <a:r>
              <a:rPr lang="zh-CN" altLang="en-US" sz="1900" dirty="0">
                <a:latin typeface="Calibri"/>
              </a:rPr>
              <a:t> </a:t>
            </a:r>
            <a:r>
              <a:rPr lang="en-US" altLang="zh-CN" sz="1900" dirty="0">
                <a:solidFill>
                  <a:srgbClr val="E94826"/>
                </a:solidFill>
                <a:latin typeface="Calibri"/>
              </a:rPr>
              <a:t>Nash</a:t>
            </a:r>
            <a:r>
              <a:rPr lang="zh-CN" altLang="en-US" sz="1900" dirty="0">
                <a:solidFill>
                  <a:srgbClr val="E94826"/>
                </a:solidFill>
                <a:latin typeface="Calibri"/>
              </a:rPr>
              <a:t> </a:t>
            </a:r>
            <a:r>
              <a:rPr lang="en-US" altLang="zh-CN" sz="1900" dirty="0">
                <a:solidFill>
                  <a:srgbClr val="E94826"/>
                </a:solidFill>
                <a:latin typeface="Calibri"/>
              </a:rPr>
              <a:t>equilibrium</a:t>
            </a:r>
            <a:r>
              <a:rPr lang="zh-CN" altLang="en-US" sz="1900" dirty="0">
                <a:solidFill>
                  <a:srgbClr val="E94826"/>
                </a:solidFill>
                <a:latin typeface="Calibri"/>
              </a:rPr>
              <a:t> </a:t>
            </a:r>
            <a:endParaRPr lang="en-US" altLang="zh-CN" sz="2274" dirty="0">
              <a:solidFill>
                <a:srgbClr val="E94826"/>
              </a:solidFill>
              <a:latin typeface="+mn-lt"/>
            </a:endParaRPr>
          </a:p>
          <a:p>
            <a:pPr lvl="2"/>
            <a:endParaRPr lang="en-US" altLang="zh-CN" sz="2274" dirty="0">
              <a:latin typeface="Calibri"/>
            </a:endParaRPr>
          </a:p>
          <a:p>
            <a:pPr lvl="2"/>
            <a:endParaRPr lang="en-US" altLang="zh-CN" sz="2274" dirty="0">
              <a:latin typeface="Calibri"/>
            </a:endParaRPr>
          </a:p>
          <a:p>
            <a:pPr lvl="2"/>
            <a:r>
              <a:rPr lang="en-US" altLang="zh-CN" sz="2274" dirty="0">
                <a:latin typeface="Calibri"/>
              </a:rPr>
              <a:t>Fully</a:t>
            </a:r>
            <a:r>
              <a:rPr lang="zh-CN" altLang="en-US" sz="2274" dirty="0">
                <a:latin typeface="Calibri"/>
              </a:rPr>
              <a:t> </a:t>
            </a:r>
            <a:r>
              <a:rPr lang="en-US" altLang="zh-CN" sz="2274" dirty="0">
                <a:latin typeface="Calibri"/>
              </a:rPr>
              <a:t>competitive:</a:t>
            </a:r>
            <a:r>
              <a:rPr lang="zh-CN" altLang="en-US" sz="2274" dirty="0">
                <a:latin typeface="Calibri"/>
              </a:rPr>
              <a:t> </a:t>
            </a:r>
            <a:r>
              <a:rPr lang="en-US" altLang="zh-CN" sz="2274" dirty="0">
                <a:latin typeface="Calibri"/>
              </a:rPr>
              <a:t>zero-sum</a:t>
            </a:r>
            <a:r>
              <a:rPr lang="zh-CN" altLang="en-US" sz="2274" dirty="0">
                <a:latin typeface="Calibri"/>
              </a:rPr>
              <a:t> </a:t>
            </a:r>
            <a:r>
              <a:rPr lang="en-US" altLang="zh-CN" sz="2274" dirty="0">
                <a:latin typeface="Calibri"/>
              </a:rPr>
              <a:t>SG</a:t>
            </a:r>
          </a:p>
          <a:p>
            <a:pPr lvl="3"/>
            <a:endParaRPr lang="en-US" altLang="zh-CN" sz="1000" dirty="0">
              <a:latin typeface="Calibri"/>
            </a:endParaRPr>
          </a:p>
          <a:p>
            <a:pPr lvl="3"/>
            <a:r>
              <a:rPr lang="en-US" altLang="zh-CN" sz="1900" dirty="0">
                <a:latin typeface="Calibri"/>
              </a:rPr>
              <a:t>Goal</a:t>
            </a:r>
            <a:r>
              <a:rPr lang="en-US" altLang="zh-CN" sz="1759" dirty="0">
                <a:latin typeface="Calibri"/>
              </a:rPr>
              <a:t>:</a:t>
            </a:r>
            <a:r>
              <a:rPr lang="zh-CN" altLang="en-US" sz="1759" dirty="0">
                <a:latin typeface="Calibri"/>
              </a:rPr>
              <a:t> </a:t>
            </a:r>
            <a:endParaRPr lang="en-US" altLang="zh-CN" sz="1759" dirty="0">
              <a:latin typeface="Calibri"/>
            </a:endParaRPr>
          </a:p>
          <a:p>
            <a:pPr lvl="3"/>
            <a:endParaRPr lang="en-US" altLang="zh-CN" sz="1800" dirty="0">
              <a:latin typeface="+mn-lt"/>
            </a:endParaRPr>
          </a:p>
          <a:p>
            <a:pPr marL="524751" lvl="1" indent="0">
              <a:buNone/>
            </a:pPr>
            <a:endParaRPr lang="en-US" altLang="zh-CN" sz="2685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79B895-976E-8846-B7AA-B32C1DF1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071" y="3010899"/>
            <a:ext cx="3205691" cy="281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95AA16-5367-7B4E-B4A4-830671176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268" y="2936586"/>
            <a:ext cx="4510315" cy="378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D115CA-9054-2B43-905C-8A748AA2A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537" y="3744220"/>
            <a:ext cx="3870620" cy="2760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CFF790-E88A-EC45-8C41-1567E90A6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18" y="3730836"/>
            <a:ext cx="2258203" cy="315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F54B5-4302-1641-A1F0-47CF167AB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320" y="6862862"/>
            <a:ext cx="4355539" cy="73343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2DDEEFA-D9FB-174B-BD80-E1B1BA7710C6}"/>
              </a:ext>
            </a:extLst>
          </p:cNvPr>
          <p:cNvGrpSpPr/>
          <p:nvPr/>
        </p:nvGrpSpPr>
        <p:grpSpPr>
          <a:xfrm>
            <a:off x="4459441" y="4227334"/>
            <a:ext cx="4351984" cy="734827"/>
            <a:chOff x="4188019" y="3883440"/>
            <a:chExt cx="4351984" cy="7348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CADC53-22C6-D24D-AD27-B5B6B36C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8019" y="3883440"/>
              <a:ext cx="4351984" cy="73482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422200-AC95-4D4F-9F60-5485483B4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8566" t="21352" r="69614" b="54152"/>
            <a:stretch/>
          </p:blipFill>
          <p:spPr>
            <a:xfrm>
              <a:off x="5163399" y="3991009"/>
              <a:ext cx="79201" cy="1800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24E3134-444A-3E41-AA84-8208072EA9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938" y="3363722"/>
            <a:ext cx="3600487" cy="293432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70C0BD-E48F-5640-86E9-01E483753D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506" y="5246571"/>
            <a:ext cx="1869168" cy="3880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771F7E-C9AB-564A-B125-68CB2A4CA1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8375" y="5777378"/>
            <a:ext cx="3655263" cy="3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9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6448" y="1472796"/>
            <a:ext cx="12372079" cy="4928004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Basic technique: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two-timescale stochastic approximation </a:t>
            </a:r>
            <a:r>
              <a:rPr lang="en-US" altLang="zh-CN" sz="3200" dirty="0">
                <a:latin typeface="+mn-lt"/>
              </a:rPr>
              <a:t>[</a:t>
            </a:r>
            <a:r>
              <a:rPr lang="en-US" altLang="zh-CN" sz="3200" dirty="0" err="1">
                <a:latin typeface="+mn-lt"/>
              </a:rPr>
              <a:t>Borkar</a:t>
            </a:r>
            <a:r>
              <a:rPr lang="en-US" altLang="zh-CN" sz="3200" dirty="0">
                <a:latin typeface="+mn-lt"/>
              </a:rPr>
              <a:t>, ’08]</a:t>
            </a:r>
          </a:p>
          <a:p>
            <a:r>
              <a:rPr lang="en-US" altLang="zh-CN" sz="3200" dirty="0">
                <a:latin typeface="+mn-lt"/>
              </a:rPr>
              <a:t>Critic-step: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most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existing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proof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techniques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distributed/consensus 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optimization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do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not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apply</a:t>
            </a:r>
          </a:p>
          <a:p>
            <a:pPr lvl="1"/>
            <a:r>
              <a:rPr lang="en-US" altLang="zh-CN" sz="2700" dirty="0">
                <a:latin typeface="+mn-lt"/>
              </a:rPr>
              <a:t>TD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update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is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not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stochastic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gradient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endParaRPr lang="en-US" altLang="zh-CN" sz="2700" dirty="0">
              <a:solidFill>
                <a:srgbClr val="FF0000"/>
              </a:solidFill>
              <a:latin typeface="+mn-lt"/>
            </a:endParaRPr>
          </a:p>
          <a:p>
            <a:pPr marL="524751" lvl="1" indent="0">
              <a:buNone/>
            </a:pP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   </a:t>
            </a:r>
            <a:r>
              <a:rPr lang="en-US" altLang="zh-CN" sz="2700" dirty="0">
                <a:latin typeface="+mn-lt"/>
              </a:rPr>
              <a:t>of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fixed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and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well-defined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function</a:t>
            </a:r>
          </a:p>
          <a:p>
            <a:pPr lvl="1"/>
            <a:r>
              <a:rPr lang="en-US" altLang="zh-CN" sz="2700" dirty="0">
                <a:latin typeface="+mn-lt"/>
              </a:rPr>
              <a:t>Noises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are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correlated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in</a:t>
            </a:r>
            <a:r>
              <a:rPr lang="zh-CN" altLang="en-US" sz="2700" dirty="0"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online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+mn-lt"/>
              </a:rPr>
              <a:t>RL</a:t>
            </a:r>
            <a:r>
              <a:rPr lang="zh-CN" altLang="en-US" sz="27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700" dirty="0">
                <a:latin typeface="+mn-lt"/>
              </a:rPr>
              <a:t>algorithms</a:t>
            </a:r>
          </a:p>
          <a:p>
            <a:endParaRPr lang="en-US" altLang="zh-CN" sz="10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As a byproduct, we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have also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proved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the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stability</a:t>
            </a:r>
            <a:r>
              <a:rPr lang="en-US" altLang="zh-CN" sz="3200" dirty="0">
                <a:latin typeface="+mn-lt"/>
              </a:rPr>
              <a:t>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i.e.,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almost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sure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boundedness</a:t>
            </a:r>
            <a:r>
              <a:rPr lang="en-US" altLang="zh-CN" sz="3200" dirty="0">
                <a:latin typeface="+mn-lt"/>
              </a:rPr>
              <a:t>,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of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this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consensus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stochastic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sequence</a:t>
            </a:r>
          </a:p>
          <a:p>
            <a:endParaRPr lang="en-US" altLang="zh-CN" sz="1000" dirty="0">
              <a:latin typeface="+mn-lt"/>
            </a:endParaRPr>
          </a:p>
          <a:p>
            <a:r>
              <a:rPr lang="en-US" altLang="zh-CN" sz="3200" dirty="0">
                <a:latin typeface="+mn-lt"/>
              </a:rPr>
              <a:t>The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same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type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of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convergence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guarantees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as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</a:rPr>
              <a:t>single-agent</a:t>
            </a:r>
            <a:r>
              <a:rPr lang="zh-CN" alt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actor-critic</a:t>
            </a: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  <a:p>
            <a:endParaRPr lang="en-US" altLang="zh-CN" sz="32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85552" y="544828"/>
            <a:ext cx="11700411" cy="688228"/>
          </a:xfrm>
        </p:spPr>
        <p:txBody>
          <a:bodyPr/>
          <a:lstStyle/>
          <a:p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Remarks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actor-critic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799" y="2922842"/>
            <a:ext cx="4168764" cy="143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F2CE60C-85AF-4EA1-9FB9-8A27963ACC7C}"/>
              </a:ext>
            </a:extLst>
          </p:cNvPr>
          <p:cNvSpPr/>
          <p:nvPr/>
        </p:nvSpPr>
        <p:spPr>
          <a:xfrm>
            <a:off x="10996139" y="2813114"/>
            <a:ext cx="2060983" cy="672274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697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73"/>
    </mc:Choice>
    <mc:Fallback xmlns="">
      <p:transition spd="slow" advTm="108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8988" y="1498600"/>
            <a:ext cx="13227012" cy="63971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Related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work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(by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settings):</a:t>
            </a:r>
            <a:endParaRPr lang="en-US" altLang="zh-CN" sz="1800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Mixed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of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the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two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[Lowe et al., ’17;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Zhang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et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al.,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’18;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 err="1">
                <a:latin typeface="+mn-lt"/>
              </a:rPr>
              <a:t>OpenAI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5v5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 err="1">
                <a:latin typeface="+mn-lt"/>
              </a:rPr>
              <a:t>Dota</a:t>
            </a:r>
            <a:r>
              <a:rPr lang="en-US" altLang="zh-CN" sz="2685" dirty="0">
                <a:latin typeface="+mn-lt"/>
              </a:rPr>
              <a:t>,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’18]</a:t>
            </a:r>
          </a:p>
          <a:p>
            <a:pPr lvl="2"/>
            <a:r>
              <a:rPr lang="en-US" altLang="zh-CN" sz="2274" dirty="0">
                <a:latin typeface="+mn-lt"/>
              </a:rPr>
              <a:t>E.g.,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two-team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racing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7AE49-F943-024E-956E-B2D5073C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34" y="3609268"/>
            <a:ext cx="5409559" cy="3042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FAB7E9-F97A-C542-B3CC-140FF9705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452" y="3609269"/>
            <a:ext cx="6710382" cy="30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888" y="1440542"/>
            <a:ext cx="13227012" cy="7108371"/>
          </a:xfrm>
        </p:spPr>
        <p:txBody>
          <a:bodyPr/>
          <a:lstStyle/>
          <a:p>
            <a:r>
              <a:rPr lang="en-US" altLang="zh-CN" sz="3200" dirty="0">
                <a:latin typeface="+mn-lt"/>
              </a:rPr>
              <a:t>Related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work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(by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3200" dirty="0">
                <a:latin typeface="+mn-lt"/>
              </a:rPr>
              <a:t>algorithms):</a:t>
            </a:r>
          </a:p>
          <a:p>
            <a:pPr lvl="1"/>
            <a:r>
              <a:rPr lang="en-US" altLang="zh-CN" sz="2685" dirty="0">
                <a:latin typeface="+mn-lt"/>
              </a:rPr>
              <a:t>Theoretical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results:</a:t>
            </a:r>
          </a:p>
          <a:p>
            <a:pPr lvl="2"/>
            <a:r>
              <a:rPr lang="en-US" altLang="zh-CN" sz="2274" dirty="0">
                <a:latin typeface="+mn-lt"/>
              </a:rPr>
              <a:t>Cooperative: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independent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Q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learning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(IQL)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[Tan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’93],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decentralized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Q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[Kar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’13],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decentralized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actor-critic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[Zhang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’18,’19]</a:t>
            </a:r>
          </a:p>
          <a:p>
            <a:pPr lvl="2"/>
            <a:r>
              <a:rPr lang="en-US" altLang="zh-CN" sz="2274" dirty="0">
                <a:latin typeface="+mn-lt"/>
              </a:rPr>
              <a:t>Non-cooperative: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Minimax-Q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[Littman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’94],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Nash-Q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[Hu et al. ’00], Friend-Foe-Q [Littman ’01], actor-critic for general-sum SG [</a:t>
            </a:r>
            <a:r>
              <a:rPr lang="en-US" altLang="zh-CN" sz="2274" dirty="0" err="1">
                <a:latin typeface="+mn-lt"/>
              </a:rPr>
              <a:t>Perolat</a:t>
            </a:r>
            <a:r>
              <a:rPr lang="en-US" altLang="zh-CN" sz="2274" dirty="0">
                <a:latin typeface="+mn-lt"/>
              </a:rPr>
              <a:t> et al. ’16],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policy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gradient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(PG)-based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learning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[Mazumdar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’18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’19; </a:t>
            </a:r>
            <a:r>
              <a:rPr lang="en-US" altLang="zh-CN" sz="2274" dirty="0" err="1">
                <a:latin typeface="+mn-lt"/>
              </a:rPr>
              <a:t>Jin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’19;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Zhang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’19]</a:t>
            </a:r>
          </a:p>
          <a:p>
            <a:pPr lvl="2"/>
            <a:r>
              <a:rPr lang="en-US" altLang="zh-CN" sz="2274" dirty="0">
                <a:latin typeface="+mn-lt"/>
              </a:rPr>
              <a:t>Mixed: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factorized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LSPI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</a:t>
            </a:r>
            <a:r>
              <a:rPr lang="en-US" altLang="zh-CN" sz="2274" dirty="0" err="1">
                <a:latin typeface="+mn-lt"/>
              </a:rPr>
              <a:t>Lagoudakis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&amp;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Parr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’03],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decentralized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fitted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Q-iteration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[Zhang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al.,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’18]</a:t>
            </a:r>
            <a:r>
              <a:rPr lang="zh-CN" altLang="en-US" sz="2274" dirty="0">
                <a:latin typeface="+mn-lt"/>
              </a:rPr>
              <a:t> </a:t>
            </a:r>
            <a:endParaRPr lang="en-US" altLang="zh-CN" sz="2274" dirty="0">
              <a:latin typeface="+mn-lt"/>
            </a:endParaRPr>
          </a:p>
          <a:p>
            <a:pPr lvl="1"/>
            <a:r>
              <a:rPr lang="en-US" altLang="zh-CN" sz="2685" dirty="0">
                <a:latin typeface="+mn-lt"/>
              </a:rPr>
              <a:t>Empirical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results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(with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deep</a:t>
            </a:r>
            <a:r>
              <a:rPr lang="zh-CN" altLang="en-US" sz="2685" dirty="0">
                <a:latin typeface="+mn-lt"/>
              </a:rPr>
              <a:t> </a:t>
            </a:r>
            <a:r>
              <a:rPr lang="en-US" altLang="zh-CN" sz="2685" dirty="0">
                <a:latin typeface="+mn-lt"/>
              </a:rPr>
              <a:t>NN):</a:t>
            </a:r>
          </a:p>
          <a:p>
            <a:pPr lvl="2"/>
            <a:r>
              <a:rPr lang="en-US" altLang="zh-CN" sz="2274" dirty="0">
                <a:latin typeface="+mn-lt"/>
              </a:rPr>
              <a:t>Cooperative: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deep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IQL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</a:t>
            </a:r>
            <a:r>
              <a:rPr lang="en-US" altLang="zh-CN" sz="2274" dirty="0" err="1">
                <a:latin typeface="+mn-lt"/>
              </a:rPr>
              <a:t>Tampuu</a:t>
            </a:r>
            <a:r>
              <a:rPr lang="en-US" altLang="zh-CN" sz="2274" dirty="0">
                <a:latin typeface="+mn-lt"/>
              </a:rPr>
              <a:t> et al., ’15] and variants [Foerster et al., ’16,’17], learning to communicate [Foerster et al., ’16], variants for partially-observed (PO) setting [Gupta et al., ’17] </a:t>
            </a:r>
          </a:p>
          <a:p>
            <a:pPr lvl="2"/>
            <a:r>
              <a:rPr lang="en-US" altLang="zh-CN" sz="2274" dirty="0">
                <a:latin typeface="+mn-lt"/>
              </a:rPr>
              <a:t>Non-cooperative: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opponent modeling +DQN [He et al., ’16], Learning with opponent-learning awareness (LOLA) [Foerster et al., ’18], PG-based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robust adversarial RL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(RARL) [Pinto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et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al.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’17],</a:t>
            </a:r>
            <a:r>
              <a:rPr lang="zh-CN" altLang="en-US" sz="2274" dirty="0">
                <a:latin typeface="+mn-lt"/>
              </a:rPr>
              <a:t>  </a:t>
            </a:r>
            <a:endParaRPr lang="en-US" altLang="zh-CN" sz="2274" dirty="0">
              <a:latin typeface="+mn-lt"/>
            </a:endParaRPr>
          </a:p>
          <a:p>
            <a:pPr lvl="2"/>
            <a:r>
              <a:rPr lang="en-US" altLang="zh-CN" sz="2274" dirty="0">
                <a:latin typeface="+mn-lt"/>
              </a:rPr>
              <a:t>Mixed: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centralized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critic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+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decentralized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actor</a:t>
            </a:r>
            <a:r>
              <a:rPr lang="zh-CN" altLang="en-US" sz="2274" dirty="0">
                <a:latin typeface="+mn-lt"/>
              </a:rPr>
              <a:t> </a:t>
            </a:r>
            <a:r>
              <a:rPr lang="en-US" altLang="zh-CN" sz="2274" dirty="0">
                <a:latin typeface="+mn-lt"/>
              </a:rPr>
              <a:t>[Lowe et al., ’17], a unified game-theoretic framework for PO setting [</a:t>
            </a:r>
            <a:r>
              <a:rPr lang="en-US" altLang="zh-CN" sz="2274" dirty="0" err="1">
                <a:latin typeface="+mn-lt"/>
              </a:rPr>
              <a:t>Lanctot</a:t>
            </a:r>
            <a:r>
              <a:rPr lang="en-US" altLang="zh-CN" sz="2274" dirty="0">
                <a:latin typeface="+mn-lt"/>
              </a:rPr>
              <a:t> et al., ’18]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7888" y="555095"/>
            <a:ext cx="10763212" cy="778405"/>
          </a:xfrm>
        </p:spPr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9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0"/>
    </mc:Choice>
    <mc:Fallback xmlns=""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96354" y="1462979"/>
            <a:ext cx="12910679" cy="5052086"/>
          </a:xfrm>
        </p:spPr>
        <p:txBody>
          <a:bodyPr/>
          <a:lstStyle/>
          <a:p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Theory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for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MARL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with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function</a:t>
            </a:r>
            <a:r>
              <a:rPr lang="zh-CN" altLang="en-US" sz="3500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approximation</a:t>
            </a:r>
            <a:endParaRPr lang="en-US" altLang="zh-CN" sz="35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Why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FA</a:t>
            </a:r>
            <a:r>
              <a:rPr lang="en-US" altLang="zh-CN" sz="2985" dirty="0">
                <a:latin typeface="Calibri" panose="020F0502020204030204" pitchFamily="34" charset="0"/>
              </a:rPr>
              <a:t>: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state-action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spaces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grow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exponentially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with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#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of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agents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Naïve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policy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gradient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fails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to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converge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[Mazumdar et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al.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’19,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 err="1">
                <a:latin typeface="Calibri" panose="020F0502020204030204" pitchFamily="34" charset="0"/>
              </a:rPr>
              <a:t>Jin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al.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’19]</a:t>
            </a:r>
          </a:p>
          <a:p>
            <a:r>
              <a:rPr lang="en-US" altLang="zh-CN" sz="3500" dirty="0">
                <a:latin typeface="Calibri" panose="020F0502020204030204" pitchFamily="34" charset="0"/>
              </a:rPr>
              <a:t>Partially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observable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setting: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decentralized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POMDP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(Dec-POMDP)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Much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more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practical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But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most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existing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algorithms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are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either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not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scalable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or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lack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of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theory</a:t>
            </a:r>
          </a:p>
          <a:p>
            <a:r>
              <a:rPr lang="en-US" altLang="zh-CN" sz="3500" dirty="0">
                <a:latin typeface="Calibri" panose="020F0502020204030204" pitchFamily="34" charset="0"/>
              </a:rPr>
              <a:t>Safe/Robust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MARL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Robots,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UVAs,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self-driving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fleets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are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safety-critical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systems</a:t>
            </a:r>
          </a:p>
          <a:p>
            <a:pPr lvl="1"/>
            <a:r>
              <a:rPr lang="en-US" altLang="zh-CN" sz="2985" dirty="0">
                <a:latin typeface="Calibri" panose="020F0502020204030204" pitchFamily="34" charset="0"/>
              </a:rPr>
              <a:t>Incorporate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current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safe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RL</a:t>
            </a:r>
            <a:r>
              <a:rPr lang="zh-CN" altLang="en-US" sz="2985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results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into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the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solidFill>
                  <a:srgbClr val="ED3323"/>
                </a:solidFill>
                <a:latin typeface="Calibri" panose="020F0502020204030204" pitchFamily="34" charset="0"/>
              </a:rPr>
              <a:t>multi-agent</a:t>
            </a:r>
            <a:r>
              <a:rPr lang="zh-CN" altLang="en-US" sz="2985" dirty="0">
                <a:latin typeface="Calibri" panose="020F0502020204030204" pitchFamily="34" charset="0"/>
              </a:rPr>
              <a:t> </a:t>
            </a:r>
            <a:r>
              <a:rPr lang="en-US" altLang="zh-CN" sz="2985" dirty="0">
                <a:latin typeface="Calibri" panose="020F0502020204030204" pitchFamily="34" charset="0"/>
              </a:rPr>
              <a:t>setting</a:t>
            </a:r>
          </a:p>
          <a:p>
            <a:r>
              <a:rPr lang="en-US" altLang="zh-CN" sz="3500" dirty="0">
                <a:solidFill>
                  <a:srgbClr val="ED3323"/>
                </a:solidFill>
                <a:latin typeface="Calibri" panose="020F0502020204030204" pitchFamily="34" charset="0"/>
              </a:rPr>
              <a:t>Model-based</a:t>
            </a:r>
            <a:r>
              <a:rPr lang="zh-CN" altLang="en-US" sz="3500" dirty="0"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latin typeface="Calibri" panose="020F0502020204030204" pitchFamily="34" charset="0"/>
              </a:rPr>
              <a:t>MARL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0979" y="557403"/>
            <a:ext cx="12576291" cy="699728"/>
          </a:xfrm>
        </p:spPr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MARL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6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91"/>
    </mc:Choice>
    <mc:Fallback xmlns="">
      <p:transition spd="slow" advTm="74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96354" y="1462978"/>
            <a:ext cx="13008435" cy="6074643"/>
          </a:xfrm>
        </p:spPr>
        <p:txBody>
          <a:bodyPr/>
          <a:lstStyle/>
          <a:p>
            <a:r>
              <a:rPr lang="en-US" altLang="zh-CN" sz="3500" dirty="0">
                <a:solidFill>
                  <a:srgbClr val="12284B"/>
                </a:solidFill>
                <a:latin typeface="Calibri" panose="020F0502020204030204" pitchFamily="34" charset="0"/>
              </a:rPr>
              <a:t>Modeling:</a:t>
            </a:r>
          </a:p>
          <a:p>
            <a:pPr lvl="1"/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Baseline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setting: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Consider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ED3323"/>
                </a:solidFill>
                <a:latin typeface="Calibri" panose="020F0502020204030204" pitchFamily="34" charset="0"/>
              </a:rPr>
              <a:t>fixed-policy</a:t>
            </a:r>
            <a:r>
              <a:rPr lang="zh-CN" altLang="en-US" sz="2500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ED3323"/>
                </a:solidFill>
                <a:latin typeface="Calibri" panose="020F0502020204030204" pitchFamily="34" charset="0"/>
              </a:rPr>
              <a:t>opponent</a:t>
            </a:r>
            <a:r>
              <a:rPr lang="zh-CN" altLang="en-US" sz="2500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as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part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of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the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environment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endParaRPr lang="en-US" altLang="zh-CN" sz="2500" dirty="0">
              <a:solidFill>
                <a:srgbClr val="12284B"/>
              </a:solidFill>
              <a:latin typeface="Calibri" panose="020F0502020204030204" pitchFamily="34" charset="0"/>
            </a:endParaRPr>
          </a:p>
          <a:p>
            <a:pPr lvl="1"/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General-sum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stochastic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game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that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ED3323"/>
                </a:solidFill>
                <a:latin typeface="Calibri" panose="020F0502020204030204" pitchFamily="34" charset="0"/>
              </a:rPr>
              <a:t>penalizes</a:t>
            </a:r>
            <a:r>
              <a:rPr lang="zh-CN" altLang="en-US" sz="2500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ED3323"/>
                </a:solidFill>
                <a:latin typeface="Calibri" panose="020F0502020204030204" pitchFamily="34" charset="0"/>
              </a:rPr>
              <a:t>collision</a:t>
            </a:r>
            <a:r>
              <a:rPr lang="zh-CN" altLang="en-US" sz="2500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in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the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ED3323"/>
                </a:solidFill>
                <a:latin typeface="Calibri" panose="020F0502020204030204" pitchFamily="34" charset="0"/>
              </a:rPr>
              <a:t>objective</a:t>
            </a:r>
          </a:p>
          <a:p>
            <a:pPr lvl="1"/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Zero-sum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stochastic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game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ED3323"/>
                </a:solidFill>
                <a:latin typeface="Calibri" panose="020F0502020204030204" pitchFamily="34" charset="0"/>
              </a:rPr>
              <a:t>with</a:t>
            </a:r>
            <a:r>
              <a:rPr lang="zh-CN" altLang="en-US" sz="2500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ED3323"/>
                </a:solidFill>
                <a:latin typeface="Calibri" panose="020F0502020204030204" pitchFamily="34" charset="0"/>
              </a:rPr>
              <a:t>collision-avoidance</a:t>
            </a:r>
            <a:r>
              <a:rPr lang="zh-CN" altLang="en-US" sz="2500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ED3323"/>
                </a:solidFill>
                <a:latin typeface="Calibri" panose="020F0502020204030204" pitchFamily="34" charset="0"/>
              </a:rPr>
              <a:t>constraints</a:t>
            </a:r>
          </a:p>
          <a:p>
            <a:r>
              <a:rPr lang="en-US" altLang="zh-CN" sz="3500" dirty="0">
                <a:solidFill>
                  <a:srgbClr val="12284B"/>
                </a:solidFill>
                <a:latin typeface="Calibri" panose="020F0502020204030204" pitchFamily="34" charset="0"/>
              </a:rPr>
              <a:t>Algorithms:</a:t>
            </a:r>
          </a:p>
          <a:p>
            <a:pPr lvl="1"/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Infer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opponent’s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policy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+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PPO</a:t>
            </a:r>
          </a:p>
          <a:p>
            <a:pPr lvl="1"/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PPO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for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general-sum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SG</a:t>
            </a:r>
          </a:p>
          <a:p>
            <a:pPr lvl="1"/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Constrained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policy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opt.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(CPO)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[</a:t>
            </a:r>
            <a:r>
              <a:rPr lang="en-US" altLang="zh-CN" sz="2500" dirty="0" err="1">
                <a:solidFill>
                  <a:srgbClr val="12284B"/>
                </a:solidFill>
                <a:latin typeface="Calibri" panose="020F0502020204030204" pitchFamily="34" charset="0"/>
              </a:rPr>
              <a:t>Achiam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et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al.,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’17]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for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zero-sum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SG</a:t>
            </a:r>
          </a:p>
          <a:p>
            <a:r>
              <a:rPr lang="en-US" altLang="zh-CN" sz="3500" dirty="0">
                <a:solidFill>
                  <a:srgbClr val="12284B"/>
                </a:solidFill>
                <a:latin typeface="Calibri" panose="020F0502020204030204" pitchFamily="34" charset="0"/>
              </a:rPr>
              <a:t>Science</a:t>
            </a:r>
            <a:r>
              <a:rPr lang="zh-CN" altLang="en-US" sz="3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rgbClr val="12284B"/>
                </a:solidFill>
                <a:latin typeface="Calibri" panose="020F0502020204030204" pitchFamily="34" charset="0"/>
              </a:rPr>
              <a:t>innovation:</a:t>
            </a:r>
          </a:p>
          <a:p>
            <a:pPr lvl="1"/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CPO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for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zero-sum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SG</a:t>
            </a:r>
          </a:p>
          <a:p>
            <a:pPr lvl="1"/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Special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problems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in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 err="1">
                <a:solidFill>
                  <a:srgbClr val="ED3323"/>
                </a:solidFill>
                <a:latin typeface="Calibri" panose="020F0502020204030204" pitchFamily="34" charset="0"/>
              </a:rPr>
              <a:t>DeepRacer</a:t>
            </a:r>
            <a:r>
              <a:rPr lang="en-US" altLang="zh-CN" sz="2500" dirty="0">
                <a:solidFill>
                  <a:srgbClr val="ED3323"/>
                </a:solidFill>
                <a:latin typeface="Calibri" panose="020F0502020204030204" pitchFamily="34" charset="0"/>
              </a:rPr>
              <a:t>:</a:t>
            </a:r>
            <a:r>
              <a:rPr lang="zh-CN" altLang="en-US" sz="2500" dirty="0">
                <a:solidFill>
                  <a:srgbClr val="ED3323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Robustness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to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the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ED3323"/>
                </a:solidFill>
                <a:latin typeface="Calibri" panose="020F0502020204030204" pitchFamily="34" charset="0"/>
              </a:rPr>
              <a:t>uncertainty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of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Reward</a:t>
            </a:r>
          </a:p>
          <a:p>
            <a:pPr lvl="1"/>
            <a:r>
              <a:rPr lang="en-US" altLang="zh-CN" sz="2500" dirty="0">
                <a:solidFill>
                  <a:srgbClr val="ED3323"/>
                </a:solidFill>
                <a:latin typeface="Calibri" panose="020F0502020204030204" pitchFamily="34" charset="0"/>
              </a:rPr>
              <a:t>Model-based</a:t>
            </a:r>
            <a:r>
              <a:rPr lang="zh-CN" altLang="en-US" sz="2500" dirty="0">
                <a:solidFill>
                  <a:srgbClr val="12284B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12284B"/>
                </a:solidFill>
                <a:latin typeface="Calibri" panose="020F0502020204030204" pitchFamily="34" charset="0"/>
              </a:rPr>
              <a:t>MARL?</a:t>
            </a:r>
          </a:p>
          <a:p>
            <a:pPr lvl="1"/>
            <a:endParaRPr lang="en-US" altLang="zh-CN" sz="2985" dirty="0">
              <a:solidFill>
                <a:srgbClr val="12284B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3549" y="571917"/>
            <a:ext cx="12576291" cy="699728"/>
          </a:xfrm>
        </p:spPr>
        <p:txBody>
          <a:bodyPr/>
          <a:lstStyle/>
          <a:p>
            <a:r>
              <a:rPr lang="en-US" altLang="zh-CN" dirty="0"/>
              <a:t>Multi-Car</a:t>
            </a:r>
            <a:r>
              <a:rPr lang="zh-CN" altLang="en-US" dirty="0"/>
              <a:t> </a:t>
            </a:r>
            <a:r>
              <a:rPr lang="en-US" altLang="zh-CN" dirty="0"/>
              <a:t>Racing</a:t>
            </a:r>
            <a:r>
              <a:rPr lang="zh-CN" altLang="en-US" dirty="0"/>
              <a:t> </a:t>
            </a:r>
            <a:r>
              <a:rPr lang="en-US" altLang="zh-CN" dirty="0"/>
              <a:t>(Ongoing)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755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91"/>
    </mc:Choice>
    <mc:Fallback>
      <p:transition spd="slow" advTm="74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5|0.6|1.6|9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0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5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5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0.4|17.1|25.6|25.6|14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2|9.3|7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1.9|10.1|18.8|3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.4|5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.4|5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0.4|17.1|25.6|25.6|1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4.1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1.9|10.1|18.8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.4|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7.4|3.5|0.6|2|3.2|2.7|11.2|2.1|15.9|2.9|3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4.4|7|0.5|1.7|2.7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2.2|3.1|11.2|3.6|3.8"/>
</p:tagLst>
</file>

<file path=ppt/theme/theme1.xml><?xml version="1.0" encoding="utf-8"?>
<a:theme xmlns:a="http://schemas.openxmlformats.org/drawingml/2006/main" name="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Sample 2017 16x9.pptx" id="{FBB6463D-AF4E-434C-85FE-4FDB379EDC07}" vid="{C5A94EB6-72AF-4020-A060-D750D3F18F64}"/>
    </a:ext>
  </a:extLst>
</a:theme>
</file>

<file path=ppt/theme/theme2.xml><?xml version="1.0" encoding="utf-8"?>
<a:theme xmlns:a="http://schemas.openxmlformats.org/drawingml/2006/main" name="Content Slides - Blue 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Sample 2017 16x9.pptx" id="{FBB6463D-AF4E-434C-85FE-4FDB379EDC07}" vid="{671C9A18-0E22-4051-BF78-5DEC07DDABE1}"/>
    </a:ext>
  </a:extLst>
</a:theme>
</file>

<file path=ppt/theme/theme3.xml><?xml version="1.0" encoding="utf-8"?>
<a:theme xmlns:a="http://schemas.openxmlformats.org/drawingml/2006/main" name="Content Slides - Orange 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Sample 2017 16x9.pptx" id="{FBB6463D-AF4E-434C-85FE-4FDB379EDC07}" vid="{1056DAD3-F7B4-4011-8D03-AA3C975830FC}"/>
    </a:ext>
  </a:extLst>
</a:theme>
</file>

<file path=ppt/theme/theme4.xml><?xml version="1.0" encoding="utf-8"?>
<a:theme xmlns:a="http://schemas.openxmlformats.org/drawingml/2006/main" name="1_Content Slides - Blue 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Sample 2017 16x9.pptx" id="{FBB6463D-AF4E-434C-85FE-4FDB379EDC07}" vid="{671C9A18-0E22-4051-BF78-5DEC07DDABE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ECE-ILLINOIS-template-2017-16x9</Template>
  <TotalTime>19732</TotalTime>
  <Words>3535</Words>
  <Application>Microsoft Macintosh PowerPoint</Application>
  <PresentationFormat>Custom</PresentationFormat>
  <Paragraphs>548</Paragraphs>
  <Slides>50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OfficinaSansITCStd Book</vt:lpstr>
      <vt:lpstr>宋体</vt:lpstr>
      <vt:lpstr>Arial</vt:lpstr>
      <vt:lpstr>Arial Narrow</vt:lpstr>
      <vt:lpstr>Calibri</vt:lpstr>
      <vt:lpstr>Cambria Math</vt:lpstr>
      <vt:lpstr>Wingdings</vt:lpstr>
      <vt:lpstr>Cover Slide</vt:lpstr>
      <vt:lpstr>Content Slides - Blue Text</vt:lpstr>
      <vt:lpstr>Content Slides - Orange Text</vt:lpstr>
      <vt:lpstr>1_Content Slides - Blue 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Illinois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Kaiqing</dc:creator>
  <cp:lastModifiedBy>Microsoft Office User</cp:lastModifiedBy>
  <cp:revision>1959</cp:revision>
  <dcterms:created xsi:type="dcterms:W3CDTF">2017-10-15T18:26:05Z</dcterms:created>
  <dcterms:modified xsi:type="dcterms:W3CDTF">2019-07-26T05:46:10Z</dcterms:modified>
</cp:coreProperties>
</file>